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2"/>
  </p:notesMasterIdLst>
  <p:handoutMasterIdLst>
    <p:handoutMasterId r:id="rId23"/>
  </p:handoutMasterIdLst>
  <p:sldIdLst>
    <p:sldId id="256" r:id="rId2"/>
    <p:sldId id="311" r:id="rId3"/>
    <p:sldId id="312" r:id="rId4"/>
    <p:sldId id="265" r:id="rId5"/>
    <p:sldId id="257" r:id="rId6"/>
    <p:sldId id="308" r:id="rId7"/>
    <p:sldId id="296" r:id="rId8"/>
    <p:sldId id="331" r:id="rId9"/>
    <p:sldId id="332" r:id="rId10"/>
    <p:sldId id="309" r:id="rId11"/>
    <p:sldId id="315" r:id="rId12"/>
    <p:sldId id="313" r:id="rId13"/>
    <p:sldId id="319" r:id="rId14"/>
    <p:sldId id="325" r:id="rId15"/>
    <p:sldId id="326" r:id="rId16"/>
    <p:sldId id="330" r:id="rId17"/>
    <p:sldId id="327" r:id="rId18"/>
    <p:sldId id="328" r:id="rId19"/>
    <p:sldId id="329" r:id="rId20"/>
    <p:sldId id="322" r:id="rId21"/>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3300"/>
    <a:srgbClr val="FF0000"/>
    <a:srgbClr val="000000"/>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75518-7897-48C7-8AA3-1AC9F2604381}" v="3376" dt="2019-03-04T09:33:45.32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55" autoAdjust="0"/>
    <p:restoredTop sz="85842" autoAdjust="0"/>
  </p:normalViewPr>
  <p:slideViewPr>
    <p:cSldViewPr>
      <p:cViewPr>
        <p:scale>
          <a:sx n="110" d="100"/>
          <a:sy n="110" d="100"/>
        </p:scale>
        <p:origin x="-1636" y="-4"/>
      </p:cViewPr>
      <p:guideLst>
        <p:guide orient="horz" pos="2160"/>
        <p:guide pos="2880"/>
      </p:guideLst>
    </p:cSldViewPr>
  </p:slideViewPr>
  <p:outlineViewPr>
    <p:cViewPr>
      <p:scale>
        <a:sx n="33" d="100"/>
        <a:sy n="33" d="100"/>
      </p:scale>
      <p:origin x="36" y="2658"/>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2" d="100"/>
          <a:sy n="82" d="100"/>
        </p:scale>
        <p:origin x="-3918"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410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49688" y="0"/>
            <a:ext cx="2946400" cy="494108"/>
          </a:xfrm>
          <a:prstGeom prst="rect">
            <a:avLst/>
          </a:prstGeom>
        </p:spPr>
        <p:txBody>
          <a:bodyPr vert="horz" lIns="91440" tIns="45720" rIns="91440" bIns="45720" rtlCol="0"/>
          <a:lstStyle>
            <a:lvl1pPr algn="r">
              <a:defRPr sz="1200"/>
            </a:lvl1pPr>
          </a:lstStyle>
          <a:p>
            <a:fld id="{E6B99C36-010E-43C0-AC61-BD22D7E78BF5}" type="datetimeFigureOut">
              <a:rPr lang="en-GB" smtClean="0"/>
              <a:t>08/04/2019</a:t>
            </a:fld>
            <a:endParaRPr lang="en-GB"/>
          </a:p>
        </p:txBody>
      </p:sp>
      <p:sp>
        <p:nvSpPr>
          <p:cNvPr id="4" name="Fußzeilenplatzhalter 3"/>
          <p:cNvSpPr>
            <a:spLocks noGrp="1"/>
          </p:cNvSpPr>
          <p:nvPr>
            <p:ph type="ftr" sz="quarter" idx="2"/>
          </p:nvPr>
        </p:nvSpPr>
        <p:spPr>
          <a:xfrm>
            <a:off x="0" y="9376977"/>
            <a:ext cx="2946400" cy="494108"/>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49688" y="9376977"/>
            <a:ext cx="2946400" cy="494108"/>
          </a:xfrm>
          <a:prstGeom prst="rect">
            <a:avLst/>
          </a:prstGeom>
        </p:spPr>
        <p:txBody>
          <a:bodyPr vert="horz" lIns="91440" tIns="45720" rIns="91440" bIns="45720" rtlCol="0" anchor="b"/>
          <a:lstStyle>
            <a:lvl1pPr algn="r">
              <a:defRPr sz="1200"/>
            </a:lvl1pPr>
          </a:lstStyle>
          <a:p>
            <a:fld id="{831F802D-D840-4487-A76F-C4C47DC7CA81}" type="slidenum">
              <a:rPr lang="en-GB" smtClean="0"/>
              <a:t>‹#›</a:t>
            </a:fld>
            <a:endParaRPr lang="en-GB"/>
          </a:p>
        </p:txBody>
      </p:sp>
    </p:spTree>
    <p:extLst>
      <p:ext uri="{BB962C8B-B14F-4D97-AF65-F5344CB8AC3E}">
        <p14:creationId xmlns:p14="http://schemas.microsoft.com/office/powerpoint/2010/main" val="129135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08"/>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idx="1"/>
          </p:nvPr>
        </p:nvSpPr>
        <p:spPr>
          <a:xfrm>
            <a:off x="3849688" y="0"/>
            <a:ext cx="2946400" cy="494108"/>
          </a:xfrm>
          <a:prstGeom prst="rect">
            <a:avLst/>
          </a:prstGeom>
        </p:spPr>
        <p:txBody>
          <a:bodyPr vert="horz" lIns="91440" tIns="45720" rIns="91440" bIns="45720" rtlCol="0"/>
          <a:lstStyle>
            <a:lvl1pPr algn="r">
              <a:defRPr sz="1200" smtClean="0">
                <a:cs typeface="+mn-cs"/>
              </a:defRPr>
            </a:lvl1pPr>
          </a:lstStyle>
          <a:p>
            <a:pPr>
              <a:defRPr/>
            </a:pPr>
            <a:fld id="{F02FE46F-56A2-4800-A67C-41A0C7F5DE30}" type="datetimeFigureOut">
              <a:rPr lang="en-GB"/>
              <a:pPr>
                <a:defRPr/>
              </a:pPr>
              <a:t>08/04/2019</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690069"/>
            <a:ext cx="5438775" cy="4442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6977"/>
            <a:ext cx="2946400" cy="494108"/>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7" name="Slide Number Placeholder 6"/>
          <p:cNvSpPr>
            <a:spLocks noGrp="1"/>
          </p:cNvSpPr>
          <p:nvPr>
            <p:ph type="sldNum" sz="quarter" idx="5"/>
          </p:nvPr>
        </p:nvSpPr>
        <p:spPr>
          <a:xfrm>
            <a:off x="3849688" y="9376977"/>
            <a:ext cx="2946400" cy="494108"/>
          </a:xfrm>
          <a:prstGeom prst="rect">
            <a:avLst/>
          </a:prstGeom>
        </p:spPr>
        <p:txBody>
          <a:bodyPr vert="horz" lIns="91440" tIns="45720" rIns="91440" bIns="45720" rtlCol="0" anchor="b"/>
          <a:lstStyle>
            <a:lvl1pPr algn="r">
              <a:defRPr sz="1200" smtClean="0">
                <a:cs typeface="+mn-cs"/>
              </a:defRPr>
            </a:lvl1pPr>
          </a:lstStyle>
          <a:p>
            <a:pPr>
              <a:defRPr/>
            </a:pPr>
            <a:fld id="{69A9CBC8-6525-4D25-9862-4BCB70565ABA}" type="slidenum">
              <a:rPr lang="en-GB"/>
              <a:pPr>
                <a:defRPr/>
              </a:pPr>
              <a:t>‹#›</a:t>
            </a:fld>
            <a:endParaRPr lang="en-GB"/>
          </a:p>
        </p:txBody>
      </p:sp>
    </p:spTree>
    <p:extLst>
      <p:ext uri="{BB962C8B-B14F-4D97-AF65-F5344CB8AC3E}">
        <p14:creationId xmlns:p14="http://schemas.microsoft.com/office/powerpoint/2010/main" val="30501274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fld id="{B791A560-EF4A-4ED6-9CDD-38FAB7E6136E}" type="slidenum">
              <a:rPr lang="en-GB" altLang="en-US" sz="1200"/>
              <a:pPr eaLnBrk="1" hangingPunct="1"/>
              <a:t>2</a:t>
            </a:fld>
            <a:endParaRPr lang="en-GB"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895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148414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18</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19</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20</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fld id="{B791A560-EF4A-4ED6-9CDD-38FAB7E6136E}" type="slidenum">
              <a:rPr lang="en-GB" altLang="en-US" sz="1200"/>
              <a:pPr eaLnBrk="1" hangingPunct="1"/>
              <a:t>3</a:t>
            </a:fld>
            <a:endParaRPr lang="en-GB"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17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xmlns="" id="{E96EF5A6-2461-44B1-BD72-726BFF0F721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318C844-6524-4C36-92F6-764CA97FB44E}" type="slidenum">
              <a:rPr lang="en-GB" altLang="da-DK"/>
              <a:pPr eaLnBrk="1" hangingPunct="1">
                <a:spcBef>
                  <a:spcPct val="0"/>
                </a:spcBef>
              </a:pPr>
              <a:t>4</a:t>
            </a:fld>
            <a:endParaRPr lang="en-GB" altLang="da-DK"/>
          </a:p>
        </p:txBody>
      </p:sp>
      <p:sp>
        <p:nvSpPr>
          <p:cNvPr id="4099" name="Rectangle 2">
            <a:extLst>
              <a:ext uri="{FF2B5EF4-FFF2-40B4-BE49-F238E27FC236}">
                <a16:creationId xmlns:a16="http://schemas.microsoft.com/office/drawing/2014/main" xmlns="" id="{1F07C622-35F1-4D7E-8E31-1E25A916EE91}"/>
              </a:ext>
            </a:extLst>
          </p:cNvPr>
          <p:cNvSpPr>
            <a:spLocks noGrp="1" noRot="1" noChangeAspect="1" noChangeArrowheads="1" noTextEdit="1"/>
          </p:cNvSpPr>
          <p:nvPr>
            <p:ph type="sldImg"/>
          </p:nvPr>
        </p:nvSpPr>
        <p:spPr>
          <a:xfrm>
            <a:off x="1187450" y="701675"/>
            <a:ext cx="4645025" cy="3482975"/>
          </a:xfrm>
          <a:ln/>
        </p:spPr>
      </p:sp>
      <p:sp>
        <p:nvSpPr>
          <p:cNvPr id="4100" name="Rectangle 3">
            <a:extLst>
              <a:ext uri="{FF2B5EF4-FFF2-40B4-BE49-F238E27FC236}">
                <a16:creationId xmlns:a16="http://schemas.microsoft.com/office/drawing/2014/main" xmlns="" id="{CF4625ED-2393-480D-8D9F-FE81D63CD0A4}"/>
              </a:ext>
            </a:extLst>
          </p:cNvPr>
          <p:cNvSpPr>
            <a:spLocks noGrp="1" noChangeArrowheads="1"/>
          </p:cNvSpPr>
          <p:nvPr>
            <p:ph type="body" idx="1"/>
          </p:nvPr>
        </p:nvSpPr>
        <p:spPr>
          <a:xfrm>
            <a:off x="935038" y="4416425"/>
            <a:ext cx="5140325" cy="4178300"/>
          </a:xfrm>
          <a:noFill/>
        </p:spPr>
        <p:txBody>
          <a:bodyPr/>
          <a:lstStyle/>
          <a:p>
            <a:pPr eaLnBrk="1" hangingPunct="1"/>
            <a:endParaRPr lang="da-DK" altLang="da-DK">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B174DE-BFCC-D945-9C11-8E83DDFE6CB1}" type="slidenum">
              <a:rPr lang="en-US" smtClean="0"/>
              <a:t>7</a:t>
            </a:fld>
            <a:endParaRPr lang="en-US"/>
          </a:p>
        </p:txBody>
      </p:sp>
    </p:spTree>
    <p:extLst>
      <p:ext uri="{BB962C8B-B14F-4D97-AF65-F5344CB8AC3E}">
        <p14:creationId xmlns:p14="http://schemas.microsoft.com/office/powerpoint/2010/main" val="173380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13</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295400" y="2741613"/>
            <a:ext cx="7618413" cy="457200"/>
          </a:xfrm>
        </p:spPr>
        <p:txBody>
          <a:bodyPr/>
          <a:lstStyle>
            <a:lvl1pPr>
              <a:defRPr sz="2400">
                <a:solidFill>
                  <a:srgbClr val="887F6E"/>
                </a:solidFill>
              </a:defRPr>
            </a:lvl1pPr>
          </a:lstStyle>
          <a:p>
            <a:pPr lvl="0"/>
            <a:r>
              <a:rPr lang="en-GB" noProof="0"/>
              <a:t>Click to edit Master title style</a:t>
            </a:r>
          </a:p>
        </p:txBody>
      </p:sp>
      <p:sp>
        <p:nvSpPr>
          <p:cNvPr id="6147" name="Rectangle 3"/>
          <p:cNvSpPr>
            <a:spLocks noGrp="1" noChangeArrowheads="1"/>
          </p:cNvSpPr>
          <p:nvPr>
            <p:ph type="subTitle" idx="1"/>
          </p:nvPr>
        </p:nvSpPr>
        <p:spPr>
          <a:xfrm>
            <a:off x="1295400" y="3295650"/>
            <a:ext cx="7618413" cy="457200"/>
          </a:xfrm>
        </p:spPr>
        <p:txBody>
          <a:bodyPr/>
          <a:lstStyle>
            <a:lvl1pPr marL="0" indent="0" algn="r">
              <a:buFontTx/>
              <a:buNone/>
              <a:defRPr sz="1800"/>
            </a:lvl1pPr>
          </a:lstStyle>
          <a:p>
            <a:pPr lvl="0"/>
            <a:r>
              <a:rPr lang="en-GB" noProof="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9D9030D1-9A54-442E-8EA1-8508DE09B6E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455613" y="6354763"/>
            <a:ext cx="5334000" cy="363537"/>
          </a:xfrm>
        </p:spPr>
        <p:txBody>
          <a:bodyPr/>
          <a:lstStyle>
            <a:lvl1pPr>
              <a:defRPr/>
            </a:lvl1pPr>
          </a:lstStyle>
          <a:p>
            <a:pPr>
              <a:defRPr/>
            </a:pPr>
            <a:endParaRPr lang="en-GB"/>
          </a:p>
        </p:txBody>
      </p:sp>
      <p:sp>
        <p:nvSpPr>
          <p:cNvPr id="3" name="Espace réservé du numéro de diapositive 2"/>
          <p:cNvSpPr>
            <a:spLocks noGrp="1"/>
          </p:cNvSpPr>
          <p:nvPr>
            <p:ph type="sldNum" sz="quarter" idx="11"/>
          </p:nvPr>
        </p:nvSpPr>
        <p:spPr>
          <a:xfrm>
            <a:off x="7920038" y="6354763"/>
            <a:ext cx="763587" cy="363537"/>
          </a:xfrm>
        </p:spPr>
        <p:txBody>
          <a:bodyPr/>
          <a:lstStyle>
            <a:lvl1pPr>
              <a:defRPr/>
            </a:lvl1pPr>
          </a:lstStyle>
          <a:p>
            <a:pPr>
              <a:defRPr/>
            </a:pPr>
            <a:fld id="{48CC642E-23FC-4CFD-8381-25622B9060D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5"/>
          <p:cNvSpPr>
            <a:spLocks noGrp="1" noChangeArrowheads="1"/>
          </p:cNvSpPr>
          <p:nvPr>
            <p:ph type="sldNum" sz="quarter" idx="10"/>
          </p:nvPr>
        </p:nvSpPr>
        <p:spPr>
          <a:ln/>
        </p:spPr>
        <p:txBody>
          <a:bodyPr/>
          <a:lstStyle>
            <a:lvl1pPr>
              <a:defRPr/>
            </a:lvl1pPr>
          </a:lstStyle>
          <a:p>
            <a:pPr>
              <a:defRPr/>
            </a:pPr>
            <a:fld id="{BD52AB8C-8E97-44B8-A426-416B598BA22C}" type="slidenum">
              <a:rPr lang="en-GB"/>
              <a:pPr>
                <a:defRPr/>
              </a:pPr>
              <a:t>‹#›</a:t>
            </a:fld>
            <a:endParaRPr lang="en-GB"/>
          </a:p>
        </p:txBody>
      </p:sp>
    </p:spTree>
    <p:extLst>
      <p:ext uri="{BB962C8B-B14F-4D97-AF65-F5344CB8AC3E}">
        <p14:creationId xmlns:p14="http://schemas.microsoft.com/office/powerpoint/2010/main" val="1925788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12813"/>
            <a:ext cx="8226425" cy="687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752600"/>
            <a:ext cx="8226425" cy="4408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ftr" sz="quarter" idx="3"/>
          </p:nvPr>
        </p:nvSpPr>
        <p:spPr bwMode="auto">
          <a:xfrm>
            <a:off x="455613" y="6354763"/>
            <a:ext cx="5334000" cy="3635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900">
                <a:solidFill>
                  <a:srgbClr val="887F6E"/>
                </a:solidFill>
                <a:cs typeface="+mn-cs"/>
              </a:defRPr>
            </a:lvl1pPr>
          </a:lstStyle>
          <a:p>
            <a:pPr>
              <a:defRPr/>
            </a:pPr>
            <a:endParaRPr lang="en-GB"/>
          </a:p>
        </p:txBody>
      </p:sp>
      <p:sp>
        <p:nvSpPr>
          <p:cNvPr id="1030" name="Rectangle 6"/>
          <p:cNvSpPr>
            <a:spLocks noGrp="1" noChangeArrowheads="1"/>
          </p:cNvSpPr>
          <p:nvPr>
            <p:ph type="sldNum" sz="quarter" idx="4"/>
          </p:nvPr>
        </p:nvSpPr>
        <p:spPr bwMode="auto">
          <a:xfrm>
            <a:off x="7920038" y="6354763"/>
            <a:ext cx="763587" cy="3635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a:solidFill>
                  <a:srgbClr val="887F6E"/>
                </a:solidFill>
                <a:cs typeface="+mn-cs"/>
              </a:defRPr>
            </a:lvl1pPr>
          </a:lstStyle>
          <a:p>
            <a:pPr>
              <a:defRPr/>
            </a:pPr>
            <a:fld id="{3236B2A9-A7B5-41B6-8695-C7FEAEFF0AD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 id="2147483653" r:id="rId4"/>
  </p:sldLayoutIdLst>
  <p:hf hdr="0"/>
  <p:txStyles>
    <p:titleStyle>
      <a:lvl1pPr algn="r" rtl="0" eaLnBrk="0" fontAlgn="base" hangingPunct="0">
        <a:spcBef>
          <a:spcPct val="0"/>
        </a:spcBef>
        <a:spcAft>
          <a:spcPct val="0"/>
        </a:spcAft>
        <a:defRPr sz="2200" b="1">
          <a:solidFill>
            <a:schemeClr val="bg1"/>
          </a:solidFill>
          <a:latin typeface="+mj-lt"/>
          <a:ea typeface="+mj-ea"/>
          <a:cs typeface="+mj-cs"/>
        </a:defRPr>
      </a:lvl1pPr>
      <a:lvl2pPr algn="r" rtl="0" eaLnBrk="0" fontAlgn="base" hangingPunct="0">
        <a:spcBef>
          <a:spcPct val="0"/>
        </a:spcBef>
        <a:spcAft>
          <a:spcPct val="0"/>
        </a:spcAft>
        <a:defRPr sz="2200" b="1">
          <a:solidFill>
            <a:schemeClr val="bg1"/>
          </a:solidFill>
          <a:latin typeface="Arial" charset="0"/>
        </a:defRPr>
      </a:lvl2pPr>
      <a:lvl3pPr algn="r" rtl="0" eaLnBrk="0" fontAlgn="base" hangingPunct="0">
        <a:spcBef>
          <a:spcPct val="0"/>
        </a:spcBef>
        <a:spcAft>
          <a:spcPct val="0"/>
        </a:spcAft>
        <a:defRPr sz="2200" b="1">
          <a:solidFill>
            <a:schemeClr val="bg1"/>
          </a:solidFill>
          <a:latin typeface="Arial" charset="0"/>
        </a:defRPr>
      </a:lvl3pPr>
      <a:lvl4pPr algn="r" rtl="0" eaLnBrk="0" fontAlgn="base" hangingPunct="0">
        <a:spcBef>
          <a:spcPct val="0"/>
        </a:spcBef>
        <a:spcAft>
          <a:spcPct val="0"/>
        </a:spcAft>
        <a:defRPr sz="2200" b="1">
          <a:solidFill>
            <a:schemeClr val="bg1"/>
          </a:solidFill>
          <a:latin typeface="Arial" charset="0"/>
        </a:defRPr>
      </a:lvl4pPr>
      <a:lvl5pPr algn="r" rtl="0" eaLnBrk="0" fontAlgn="base" hangingPunct="0">
        <a:spcBef>
          <a:spcPct val="0"/>
        </a:spcBef>
        <a:spcAft>
          <a:spcPct val="0"/>
        </a:spcAft>
        <a:defRPr sz="2200" b="1">
          <a:solidFill>
            <a:schemeClr val="bg1"/>
          </a:solidFill>
          <a:latin typeface="Arial" charset="0"/>
        </a:defRPr>
      </a:lvl5pPr>
      <a:lvl6pPr marL="457200" algn="r" rtl="0" fontAlgn="base">
        <a:spcBef>
          <a:spcPct val="0"/>
        </a:spcBef>
        <a:spcAft>
          <a:spcPct val="0"/>
        </a:spcAft>
        <a:defRPr sz="2200" b="1">
          <a:solidFill>
            <a:schemeClr val="bg1"/>
          </a:solidFill>
          <a:latin typeface="Arial" charset="0"/>
        </a:defRPr>
      </a:lvl6pPr>
      <a:lvl7pPr marL="914400" algn="r" rtl="0" fontAlgn="base">
        <a:spcBef>
          <a:spcPct val="0"/>
        </a:spcBef>
        <a:spcAft>
          <a:spcPct val="0"/>
        </a:spcAft>
        <a:defRPr sz="2200" b="1">
          <a:solidFill>
            <a:schemeClr val="bg1"/>
          </a:solidFill>
          <a:latin typeface="Arial" charset="0"/>
        </a:defRPr>
      </a:lvl7pPr>
      <a:lvl8pPr marL="1371600" algn="r" rtl="0" fontAlgn="base">
        <a:spcBef>
          <a:spcPct val="0"/>
        </a:spcBef>
        <a:spcAft>
          <a:spcPct val="0"/>
        </a:spcAft>
        <a:defRPr sz="2200" b="1">
          <a:solidFill>
            <a:schemeClr val="bg1"/>
          </a:solidFill>
          <a:latin typeface="Arial" charset="0"/>
        </a:defRPr>
      </a:lvl8pPr>
      <a:lvl9pPr marL="1828800" algn="r" rtl="0" fontAlgn="base">
        <a:spcBef>
          <a:spcPct val="0"/>
        </a:spcBef>
        <a:spcAft>
          <a:spcPct val="0"/>
        </a:spcAft>
        <a:defRPr sz="2200" b="1">
          <a:solidFill>
            <a:schemeClr val="bg1"/>
          </a:solidFill>
          <a:latin typeface="Arial" charset="0"/>
        </a:defRPr>
      </a:lvl9pPr>
    </p:titleStyle>
    <p:bodyStyle>
      <a:lvl1pPr marL="269875" indent="-269875" algn="l" rtl="0" eaLnBrk="0" fontAlgn="base" hangingPunct="0">
        <a:spcBef>
          <a:spcPct val="20000"/>
        </a:spcBef>
        <a:spcAft>
          <a:spcPct val="0"/>
        </a:spcAft>
        <a:buClr>
          <a:srgbClr val="887F6E"/>
        </a:buClr>
        <a:buChar char="•"/>
        <a:defRPr sz="2200">
          <a:solidFill>
            <a:schemeClr val="tx1"/>
          </a:solidFill>
          <a:latin typeface="+mn-lt"/>
          <a:ea typeface="+mn-ea"/>
          <a:cs typeface="+mn-cs"/>
        </a:defRPr>
      </a:lvl1pPr>
      <a:lvl2pPr marL="714375" indent="-265113" algn="l" rtl="0" eaLnBrk="0" fontAlgn="base" hangingPunct="0">
        <a:spcBef>
          <a:spcPct val="20000"/>
        </a:spcBef>
        <a:spcAft>
          <a:spcPct val="0"/>
        </a:spcAft>
        <a:buClr>
          <a:srgbClr val="887F6E"/>
        </a:buClr>
        <a:buChar char="•"/>
        <a:defRPr sz="2000">
          <a:solidFill>
            <a:schemeClr val="tx1"/>
          </a:solidFill>
          <a:latin typeface="+mn-lt"/>
        </a:defRPr>
      </a:lvl2pPr>
      <a:lvl3pPr marL="1160463" indent="-266700" algn="l" rtl="0" eaLnBrk="0" fontAlgn="base" hangingPunct="0">
        <a:spcBef>
          <a:spcPct val="20000"/>
        </a:spcBef>
        <a:spcAft>
          <a:spcPct val="0"/>
        </a:spcAft>
        <a:buClr>
          <a:srgbClr val="887F6E"/>
        </a:buClr>
        <a:buChar char="•"/>
        <a:defRPr>
          <a:solidFill>
            <a:schemeClr val="tx1"/>
          </a:solidFill>
          <a:latin typeface="+mn-lt"/>
        </a:defRPr>
      </a:lvl3pPr>
      <a:lvl4pPr marL="1617663" indent="-277813" algn="l" rtl="0" eaLnBrk="0" fontAlgn="base" hangingPunct="0">
        <a:spcBef>
          <a:spcPct val="20000"/>
        </a:spcBef>
        <a:spcAft>
          <a:spcPct val="0"/>
        </a:spcAft>
        <a:buClr>
          <a:srgbClr val="887F6E"/>
        </a:buClr>
        <a:buChar char="•"/>
        <a:defRPr>
          <a:solidFill>
            <a:schemeClr val="tx1"/>
          </a:solidFill>
          <a:latin typeface="+mn-lt"/>
        </a:defRPr>
      </a:lvl4pPr>
      <a:lvl5pPr marL="2066925" indent="-269875" algn="l" rtl="0" eaLnBrk="0" fontAlgn="base" hangingPunct="0">
        <a:spcBef>
          <a:spcPct val="20000"/>
        </a:spcBef>
        <a:spcAft>
          <a:spcPct val="0"/>
        </a:spcAft>
        <a:buClr>
          <a:srgbClr val="887F6E"/>
        </a:buClr>
        <a:buChar char="•"/>
        <a:defRPr>
          <a:solidFill>
            <a:schemeClr val="tx1"/>
          </a:solidFill>
          <a:latin typeface="+mn-lt"/>
        </a:defRPr>
      </a:lvl5pPr>
      <a:lvl6pPr marL="2524125" indent="-269875" algn="l" rtl="0" fontAlgn="base">
        <a:spcBef>
          <a:spcPct val="20000"/>
        </a:spcBef>
        <a:spcAft>
          <a:spcPct val="0"/>
        </a:spcAft>
        <a:buClr>
          <a:srgbClr val="887F6E"/>
        </a:buClr>
        <a:buChar char="•"/>
        <a:defRPr>
          <a:solidFill>
            <a:schemeClr val="tx1"/>
          </a:solidFill>
          <a:latin typeface="+mn-lt"/>
        </a:defRPr>
      </a:lvl6pPr>
      <a:lvl7pPr marL="2981325" indent="-269875" algn="l" rtl="0" fontAlgn="base">
        <a:spcBef>
          <a:spcPct val="20000"/>
        </a:spcBef>
        <a:spcAft>
          <a:spcPct val="0"/>
        </a:spcAft>
        <a:buClr>
          <a:srgbClr val="887F6E"/>
        </a:buClr>
        <a:buChar char="•"/>
        <a:defRPr>
          <a:solidFill>
            <a:schemeClr val="tx1"/>
          </a:solidFill>
          <a:latin typeface="+mn-lt"/>
        </a:defRPr>
      </a:lvl7pPr>
      <a:lvl8pPr marL="3438525" indent="-269875" algn="l" rtl="0" fontAlgn="base">
        <a:spcBef>
          <a:spcPct val="20000"/>
        </a:spcBef>
        <a:spcAft>
          <a:spcPct val="0"/>
        </a:spcAft>
        <a:buClr>
          <a:srgbClr val="887F6E"/>
        </a:buClr>
        <a:buChar char="•"/>
        <a:defRPr>
          <a:solidFill>
            <a:schemeClr val="tx1"/>
          </a:solidFill>
          <a:latin typeface="+mn-lt"/>
        </a:defRPr>
      </a:lvl8pPr>
      <a:lvl9pPr marL="3895725" indent="-269875" algn="l" rtl="0" fontAlgn="base">
        <a:spcBef>
          <a:spcPct val="20000"/>
        </a:spcBef>
        <a:spcAft>
          <a:spcPct val="0"/>
        </a:spcAft>
        <a:buClr>
          <a:srgbClr val="887F6E"/>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ept.org/ecc/groups/ecc/wg-fm/client/meeting-documen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cept.org/ec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txBox="1">
            <a:spLocks/>
          </p:cNvSpPr>
          <p:nvPr/>
        </p:nvSpPr>
        <p:spPr>
          <a:xfrm>
            <a:off x="7920038" y="6354763"/>
            <a:ext cx="763587" cy="363537"/>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9D9030D1-9A54-442E-8EA1-8508DE09B6E8}" type="slidenum">
              <a:rPr lang="en-GB" sz="1000" smtClean="0"/>
              <a:pPr algn="r">
                <a:defRPr/>
              </a:pPr>
              <a:t>1</a:t>
            </a:fld>
            <a:endParaRPr lang="en-GB" sz="1000" dirty="0"/>
          </a:p>
        </p:txBody>
      </p:sp>
      <p:sp>
        <p:nvSpPr>
          <p:cNvPr id="2" name="Textfeld 1"/>
          <p:cNvSpPr txBox="1"/>
          <p:nvPr/>
        </p:nvSpPr>
        <p:spPr>
          <a:xfrm>
            <a:off x="2977527" y="2522620"/>
            <a:ext cx="5710385" cy="523220"/>
          </a:xfrm>
          <a:prstGeom prst="rect">
            <a:avLst/>
          </a:prstGeom>
          <a:noFill/>
        </p:spPr>
        <p:txBody>
          <a:bodyPr wrap="square" rtlCol="0">
            <a:spAutoFit/>
          </a:bodyPr>
          <a:lstStyle/>
          <a:p>
            <a:pPr algn="r"/>
            <a:r>
              <a:rPr lang="en-GB" sz="2800" b="1" dirty="0"/>
              <a:t>10</a:t>
            </a:r>
            <a:r>
              <a:rPr lang="en-GB" sz="2800" b="1" baseline="30000" dirty="0"/>
              <a:t>th</a:t>
            </a:r>
            <a:r>
              <a:rPr lang="en-GB" sz="2800" b="1" dirty="0"/>
              <a:t> ETSI ITS Workshop</a:t>
            </a:r>
          </a:p>
        </p:txBody>
      </p:sp>
      <p:sp>
        <p:nvSpPr>
          <p:cNvPr id="8" name="Rectangle 2"/>
          <p:cNvSpPr txBox="1">
            <a:spLocks noChangeArrowheads="1"/>
          </p:cNvSpPr>
          <p:nvPr/>
        </p:nvSpPr>
        <p:spPr bwMode="auto">
          <a:xfrm>
            <a:off x="2754852" y="4293096"/>
            <a:ext cx="5551784" cy="1348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1">
                <a:solidFill>
                  <a:srgbClr val="887F6E"/>
                </a:solidFill>
                <a:latin typeface="+mj-lt"/>
                <a:ea typeface="+mj-ea"/>
                <a:cs typeface="+mj-cs"/>
              </a:defRPr>
            </a:lvl1pPr>
            <a:lvl2pPr algn="r" rtl="0" eaLnBrk="0" fontAlgn="base" hangingPunct="0">
              <a:spcBef>
                <a:spcPct val="0"/>
              </a:spcBef>
              <a:spcAft>
                <a:spcPct val="0"/>
              </a:spcAft>
              <a:defRPr sz="2200" b="1">
                <a:solidFill>
                  <a:schemeClr val="bg1"/>
                </a:solidFill>
                <a:latin typeface="Arial" charset="0"/>
              </a:defRPr>
            </a:lvl2pPr>
            <a:lvl3pPr algn="r" rtl="0" eaLnBrk="0" fontAlgn="base" hangingPunct="0">
              <a:spcBef>
                <a:spcPct val="0"/>
              </a:spcBef>
              <a:spcAft>
                <a:spcPct val="0"/>
              </a:spcAft>
              <a:defRPr sz="2200" b="1">
                <a:solidFill>
                  <a:schemeClr val="bg1"/>
                </a:solidFill>
                <a:latin typeface="Arial" charset="0"/>
              </a:defRPr>
            </a:lvl3pPr>
            <a:lvl4pPr algn="r" rtl="0" eaLnBrk="0" fontAlgn="base" hangingPunct="0">
              <a:spcBef>
                <a:spcPct val="0"/>
              </a:spcBef>
              <a:spcAft>
                <a:spcPct val="0"/>
              </a:spcAft>
              <a:defRPr sz="2200" b="1">
                <a:solidFill>
                  <a:schemeClr val="bg1"/>
                </a:solidFill>
                <a:latin typeface="Arial" charset="0"/>
              </a:defRPr>
            </a:lvl4pPr>
            <a:lvl5pPr algn="r" rtl="0" eaLnBrk="0" fontAlgn="base" hangingPunct="0">
              <a:spcBef>
                <a:spcPct val="0"/>
              </a:spcBef>
              <a:spcAft>
                <a:spcPct val="0"/>
              </a:spcAft>
              <a:defRPr sz="2200" b="1">
                <a:solidFill>
                  <a:schemeClr val="bg1"/>
                </a:solidFill>
                <a:latin typeface="Arial" charset="0"/>
              </a:defRPr>
            </a:lvl5pPr>
            <a:lvl6pPr marL="457200" algn="r" rtl="0" fontAlgn="base">
              <a:spcBef>
                <a:spcPct val="0"/>
              </a:spcBef>
              <a:spcAft>
                <a:spcPct val="0"/>
              </a:spcAft>
              <a:defRPr sz="2200" b="1">
                <a:solidFill>
                  <a:schemeClr val="bg1"/>
                </a:solidFill>
                <a:latin typeface="Arial" charset="0"/>
              </a:defRPr>
            </a:lvl6pPr>
            <a:lvl7pPr marL="914400" algn="r" rtl="0" fontAlgn="base">
              <a:spcBef>
                <a:spcPct val="0"/>
              </a:spcBef>
              <a:spcAft>
                <a:spcPct val="0"/>
              </a:spcAft>
              <a:defRPr sz="2200" b="1">
                <a:solidFill>
                  <a:schemeClr val="bg1"/>
                </a:solidFill>
                <a:latin typeface="Arial" charset="0"/>
              </a:defRPr>
            </a:lvl7pPr>
            <a:lvl8pPr marL="1371600" algn="r" rtl="0" fontAlgn="base">
              <a:spcBef>
                <a:spcPct val="0"/>
              </a:spcBef>
              <a:spcAft>
                <a:spcPct val="0"/>
              </a:spcAft>
              <a:defRPr sz="2200" b="1">
                <a:solidFill>
                  <a:schemeClr val="bg1"/>
                </a:solidFill>
                <a:latin typeface="Arial" charset="0"/>
              </a:defRPr>
            </a:lvl8pPr>
            <a:lvl9pPr marL="1828800" algn="r" rtl="0" fontAlgn="base">
              <a:spcBef>
                <a:spcPct val="0"/>
              </a:spcBef>
              <a:spcAft>
                <a:spcPct val="0"/>
              </a:spcAft>
              <a:defRPr sz="2200" b="1">
                <a:solidFill>
                  <a:schemeClr val="bg1"/>
                </a:solidFill>
                <a:latin typeface="Arial" charset="0"/>
              </a:defRPr>
            </a:lvl9pPr>
          </a:lstStyle>
          <a:p>
            <a:pPr algn="l" eaLnBrk="1" hangingPunct="1"/>
            <a:r>
              <a:rPr lang="en-GB" sz="2000" kern="0" dirty="0"/>
              <a:t>Presenter - Andy Gowans</a:t>
            </a:r>
            <a:br>
              <a:rPr lang="en-GB" sz="2000" kern="0" dirty="0"/>
            </a:br>
            <a:r>
              <a:rPr lang="en-GB" sz="2000" kern="0" dirty="0"/>
              <a:t>Chairman of the Short Range Device Group reporting to ECC Working Group FM </a:t>
            </a:r>
          </a:p>
        </p:txBody>
      </p:sp>
      <p:sp>
        <p:nvSpPr>
          <p:cNvPr id="9" name="Textfeld 8"/>
          <p:cNvSpPr txBox="1"/>
          <p:nvPr/>
        </p:nvSpPr>
        <p:spPr>
          <a:xfrm>
            <a:off x="5076056" y="6001478"/>
            <a:ext cx="3780086" cy="369332"/>
          </a:xfrm>
          <a:prstGeom prst="rect">
            <a:avLst/>
          </a:prstGeom>
          <a:noFill/>
        </p:spPr>
        <p:txBody>
          <a:bodyPr wrap="square" rtlCol="0">
            <a:spAutoFit/>
          </a:bodyPr>
          <a:lstStyle/>
          <a:p>
            <a:pPr algn="ctr"/>
            <a:r>
              <a:rPr lang="en-GB" dirty="0"/>
              <a:t>Sophia Antipolis, 04 March 2019</a:t>
            </a:r>
          </a:p>
        </p:txBody>
      </p:sp>
      <p:sp>
        <p:nvSpPr>
          <p:cNvPr id="3" name="TextBox 2"/>
          <p:cNvSpPr txBox="1"/>
          <p:nvPr/>
        </p:nvSpPr>
        <p:spPr>
          <a:xfrm>
            <a:off x="2754852" y="3573016"/>
            <a:ext cx="4880952" cy="523220"/>
          </a:xfrm>
          <a:prstGeom prst="rect">
            <a:avLst/>
          </a:prstGeom>
          <a:noFill/>
        </p:spPr>
        <p:txBody>
          <a:bodyPr wrap="none" rtlCol="0">
            <a:spAutoFit/>
          </a:bodyPr>
          <a:lstStyle/>
          <a:p>
            <a:r>
              <a:rPr lang="en-GB" sz="2800" b="1" dirty="0"/>
              <a:t>CEPT/ECC Activities on ITS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eaLnBrk="1" hangingPunct="1"/>
            <a:r>
              <a:rPr lang="en-GB" dirty="0"/>
              <a:t>EC Mandates</a:t>
            </a: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10</a:t>
            </a:fld>
            <a:endParaRPr lang="en-GB"/>
          </a:p>
        </p:txBody>
      </p:sp>
      <p:sp>
        <p:nvSpPr>
          <p:cNvPr id="8" name="Content Placeholder 2"/>
          <p:cNvSpPr>
            <a:spLocks noGrp="1"/>
          </p:cNvSpPr>
          <p:nvPr>
            <p:ph idx="1"/>
          </p:nvPr>
        </p:nvSpPr>
        <p:spPr>
          <a:xfrm>
            <a:off x="16977" y="1628800"/>
            <a:ext cx="8731487" cy="5040560"/>
          </a:xfrm>
        </p:spPr>
        <p:txBody>
          <a:bodyPr/>
          <a:lstStyle/>
          <a:p>
            <a:pPr eaLnBrk="1" hangingPunct="1"/>
            <a:r>
              <a:rPr lang="en-US" b="1" dirty="0">
                <a:solidFill>
                  <a:srgbClr val="002060"/>
                </a:solidFill>
              </a:rPr>
              <a:t>EC Mandate to CEPT</a:t>
            </a:r>
            <a:r>
              <a:rPr lang="en-US" dirty="0">
                <a:solidFill>
                  <a:srgbClr val="002060"/>
                </a:solidFill>
              </a:rPr>
              <a:t> to study the extension of the Intelligent Transport Systems </a:t>
            </a:r>
            <a:r>
              <a:rPr lang="en-US" b="1" dirty="0">
                <a:solidFill>
                  <a:srgbClr val="002060"/>
                </a:solidFill>
              </a:rPr>
              <a:t>(ITS) safety-related band at 5.9 GHz</a:t>
            </a:r>
          </a:p>
          <a:p>
            <a:pPr lvl="1" eaLnBrk="1" hangingPunct="1"/>
            <a:r>
              <a:rPr lang="en-US" dirty="0">
                <a:solidFill>
                  <a:srgbClr val="002060"/>
                </a:solidFill>
              </a:rPr>
              <a:t>Extending the upper edge of the </a:t>
            </a:r>
            <a:r>
              <a:rPr lang="en-GB" dirty="0">
                <a:solidFill>
                  <a:srgbClr val="002060"/>
                </a:solidFill>
              </a:rPr>
              <a:t>EC harmonised safety-related ITS band (5875-5905 MHz) </a:t>
            </a:r>
            <a:r>
              <a:rPr lang="en-US" dirty="0">
                <a:solidFill>
                  <a:srgbClr val="002060"/>
                </a:solidFill>
              </a:rPr>
              <a:t>by 20 MHz up to 5925 MHz;</a:t>
            </a:r>
          </a:p>
          <a:p>
            <a:pPr lvl="1" eaLnBrk="1" hangingPunct="1"/>
            <a:r>
              <a:rPr lang="en-US" dirty="0">
                <a:solidFill>
                  <a:srgbClr val="002060"/>
                </a:solidFill>
              </a:rPr>
              <a:t>In addition to road transport, allowing other means of transport such as Urban Rail  using Communication Based Train Control (CBTC) in the </a:t>
            </a:r>
            <a:r>
              <a:rPr lang="en-GB" dirty="0">
                <a:solidFill>
                  <a:srgbClr val="002060"/>
                </a:solidFill>
              </a:rPr>
              <a:t>EC harmonised safety-related ITS band</a:t>
            </a:r>
            <a:r>
              <a:rPr lang="en-US" dirty="0">
                <a:solidFill>
                  <a:srgbClr val="002060"/>
                </a:solidFill>
              </a:rPr>
              <a:t>.</a:t>
            </a:r>
          </a:p>
          <a:p>
            <a:pPr eaLnBrk="1" hangingPunct="1"/>
            <a:r>
              <a:rPr lang="en-GB" dirty="0">
                <a:solidFill>
                  <a:srgbClr val="002060"/>
                </a:solidFill>
              </a:rPr>
              <a:t>Permanent EC Mandate to CEPT on SRD (currently 7</a:t>
            </a:r>
            <a:r>
              <a:rPr lang="en-GB" baseline="30000" dirty="0">
                <a:solidFill>
                  <a:srgbClr val="002060"/>
                </a:solidFill>
              </a:rPr>
              <a:t>th</a:t>
            </a:r>
            <a:r>
              <a:rPr lang="en-GB" dirty="0">
                <a:solidFill>
                  <a:srgbClr val="002060"/>
                </a:solidFill>
              </a:rPr>
              <a:t> update)</a:t>
            </a:r>
          </a:p>
          <a:p>
            <a:pPr lvl="1" eaLnBrk="1" hangingPunct="1"/>
            <a:r>
              <a:rPr lang="en-GB" dirty="0">
                <a:solidFill>
                  <a:srgbClr val="002060"/>
                </a:solidFill>
              </a:rPr>
              <a:t>Concerns non-safety related ITS in 5855-5875 MHz;</a:t>
            </a:r>
          </a:p>
          <a:p>
            <a:pPr lvl="1" eaLnBrk="1" hangingPunct="1"/>
            <a:r>
              <a:rPr lang="en-GB" dirty="0">
                <a:solidFill>
                  <a:srgbClr val="002060"/>
                </a:solidFill>
              </a:rPr>
              <a:t>Concerns new Smart Tachograph, Weight and Dimensions Applications in 5795 – 5815 MHz (so far available for road tolling);</a:t>
            </a:r>
          </a:p>
          <a:p>
            <a:pPr lvl="1" eaLnBrk="1" hangingPunct="1"/>
            <a:r>
              <a:rPr lang="en-GB" dirty="0">
                <a:solidFill>
                  <a:srgbClr val="002060"/>
                </a:solidFill>
              </a:rPr>
              <a:t>Concerns also ITS in 60 GHz.</a:t>
            </a:r>
          </a:p>
          <a:p>
            <a:pPr eaLnBrk="1" hangingPunct="1"/>
            <a:r>
              <a:rPr lang="en-GB" dirty="0">
                <a:solidFill>
                  <a:srgbClr val="FF0000"/>
                </a:solidFill>
              </a:rPr>
              <a:t>Draft CEPT Report 71 (ITS) and Draft CEPT Report 70 (SRD) for Final Approval this week @ at CEPT/ECC meeting.</a:t>
            </a:r>
          </a:p>
        </p:txBody>
      </p:sp>
    </p:spTree>
    <p:extLst>
      <p:ext uri="{BB962C8B-B14F-4D97-AF65-F5344CB8AC3E}">
        <p14:creationId xmlns:p14="http://schemas.microsoft.com/office/powerpoint/2010/main" val="161142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2922" cy="1778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9" name="Title 1"/>
          <p:cNvSpPr>
            <a:spLocks noGrp="1"/>
          </p:cNvSpPr>
          <p:nvPr>
            <p:ph type="title"/>
          </p:nvPr>
        </p:nvSpPr>
        <p:spPr>
          <a:xfrm>
            <a:off x="755576" y="912813"/>
            <a:ext cx="7928049" cy="687387"/>
          </a:xfrm>
        </p:spPr>
        <p:txBody>
          <a:bodyPr/>
          <a:lstStyle/>
          <a:p>
            <a:pPr eaLnBrk="1" hangingPunct="1"/>
            <a:r>
              <a:rPr lang="en-GB" dirty="0"/>
              <a:t>Planned Output</a:t>
            </a:r>
          </a:p>
        </p:txBody>
      </p:sp>
      <p:sp>
        <p:nvSpPr>
          <p:cNvPr id="7170" name="Content Placeholder 2"/>
          <p:cNvSpPr>
            <a:spLocks noGrp="1"/>
          </p:cNvSpPr>
          <p:nvPr>
            <p:ph idx="1"/>
          </p:nvPr>
        </p:nvSpPr>
        <p:spPr>
          <a:xfrm>
            <a:off x="458787" y="1844824"/>
            <a:ext cx="8226425" cy="4556720"/>
          </a:xfrm>
        </p:spPr>
        <p:txBody>
          <a:bodyPr/>
          <a:lstStyle/>
          <a:p>
            <a:pPr eaLnBrk="1" hangingPunct="1"/>
            <a:r>
              <a:rPr lang="en-GB" b="1" dirty="0">
                <a:solidFill>
                  <a:srgbClr val="002060"/>
                </a:solidFill>
              </a:rPr>
              <a:t>CEPT Reports 70 and 71</a:t>
            </a:r>
            <a:r>
              <a:rPr lang="en-GB" dirty="0">
                <a:solidFill>
                  <a:srgbClr val="002060"/>
                </a:solidFill>
              </a:rPr>
              <a:t> – Proposals for modification of related </a:t>
            </a:r>
            <a:r>
              <a:rPr lang="en-GB" b="1" dirty="0">
                <a:solidFill>
                  <a:srgbClr val="002060"/>
                </a:solidFill>
              </a:rPr>
              <a:t>Commission Implementing Decisions</a:t>
            </a:r>
            <a:r>
              <a:rPr lang="en-GB" dirty="0">
                <a:solidFill>
                  <a:srgbClr val="002060"/>
                </a:solidFill>
              </a:rPr>
              <a:t> (to be discussed within DG Connect / Radio Spectrum Committee meetings).</a:t>
            </a:r>
          </a:p>
          <a:p>
            <a:pPr eaLnBrk="1" hangingPunct="1"/>
            <a:r>
              <a:rPr lang="en-GB" dirty="0">
                <a:solidFill>
                  <a:srgbClr val="002060"/>
                </a:solidFill>
              </a:rPr>
              <a:t>Revision </a:t>
            </a:r>
            <a:r>
              <a:rPr lang="en-GB" b="1" dirty="0">
                <a:solidFill>
                  <a:srgbClr val="002060"/>
                </a:solidFill>
              </a:rPr>
              <a:t>ECC Decision (08)01</a:t>
            </a:r>
            <a:r>
              <a:rPr lang="en-GB" dirty="0">
                <a:solidFill>
                  <a:srgbClr val="002060"/>
                </a:solidFill>
              </a:rPr>
              <a:t> – ITS (safety-related) in 5875-5925/5935 MHz.</a:t>
            </a:r>
          </a:p>
          <a:p>
            <a:pPr eaLnBrk="1" hangingPunct="1"/>
            <a:r>
              <a:rPr lang="en-GB" dirty="0">
                <a:solidFill>
                  <a:srgbClr val="002060"/>
                </a:solidFill>
              </a:rPr>
              <a:t>Revision </a:t>
            </a:r>
            <a:r>
              <a:rPr lang="en-GB" b="1" dirty="0">
                <a:solidFill>
                  <a:srgbClr val="002060"/>
                </a:solidFill>
              </a:rPr>
              <a:t>ECC Recommendation (08)01</a:t>
            </a:r>
            <a:r>
              <a:rPr lang="en-GB" dirty="0">
                <a:solidFill>
                  <a:srgbClr val="002060"/>
                </a:solidFill>
              </a:rPr>
              <a:t> – ITS (non-safety) in 5855-5875 MHz.</a:t>
            </a:r>
          </a:p>
          <a:p>
            <a:pPr eaLnBrk="1" hangingPunct="1"/>
            <a:r>
              <a:rPr lang="en-GB" dirty="0">
                <a:solidFill>
                  <a:srgbClr val="002060"/>
                </a:solidFill>
              </a:rPr>
              <a:t>Inclusion in </a:t>
            </a:r>
            <a:r>
              <a:rPr lang="en-GB" b="1" dirty="0">
                <a:solidFill>
                  <a:srgbClr val="002060"/>
                </a:solidFill>
              </a:rPr>
              <a:t>ERC/REC 70-03</a:t>
            </a:r>
            <a:r>
              <a:rPr lang="en-GB" dirty="0">
                <a:solidFill>
                  <a:srgbClr val="002060"/>
                </a:solidFill>
              </a:rPr>
              <a:t>, e.g. Smart Tachograph and Weight and Dimension applications.</a:t>
            </a:r>
          </a:p>
          <a:p>
            <a:pPr eaLnBrk="1" hangingPunct="1"/>
            <a:r>
              <a:rPr lang="en-GB" dirty="0">
                <a:solidFill>
                  <a:srgbClr val="002060"/>
                </a:solidFill>
              </a:rPr>
              <a:t>Revision </a:t>
            </a:r>
            <a:r>
              <a:rPr lang="en-GB" b="1" dirty="0">
                <a:solidFill>
                  <a:srgbClr val="002060"/>
                </a:solidFill>
              </a:rPr>
              <a:t>ECC Decision (09)01</a:t>
            </a:r>
            <a:r>
              <a:rPr lang="en-GB" dirty="0">
                <a:solidFill>
                  <a:srgbClr val="002060"/>
                </a:solidFill>
              </a:rPr>
              <a:t> on ITS in 63 – 64 GHz (part of the review of the band 57 – 71 GHz).</a:t>
            </a: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11</a:t>
            </a:fld>
            <a:endParaRPr lang="en-GB"/>
          </a:p>
        </p:txBody>
      </p:sp>
    </p:spTree>
    <p:extLst>
      <p:ext uri="{BB962C8B-B14F-4D97-AF65-F5344CB8AC3E}">
        <p14:creationId xmlns:p14="http://schemas.microsoft.com/office/powerpoint/2010/main" val="217700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eaLnBrk="1" hangingPunct="1"/>
            <a:r>
              <a:rPr lang="en-GB" dirty="0"/>
              <a:t>Technologies under Consideration</a:t>
            </a:r>
          </a:p>
        </p:txBody>
      </p:sp>
      <p:sp>
        <p:nvSpPr>
          <p:cNvPr id="7170" name="Content Placeholder 2"/>
          <p:cNvSpPr>
            <a:spLocks noGrp="1"/>
          </p:cNvSpPr>
          <p:nvPr>
            <p:ph idx="1"/>
          </p:nvPr>
        </p:nvSpPr>
        <p:spPr>
          <a:xfrm>
            <a:off x="467544" y="2060848"/>
            <a:ext cx="7992888" cy="3528392"/>
          </a:xfrm>
        </p:spPr>
        <p:txBody>
          <a:bodyPr/>
          <a:lstStyle/>
          <a:p>
            <a:pPr eaLnBrk="1" hangingPunct="1"/>
            <a:r>
              <a:rPr lang="en-US" dirty="0">
                <a:solidFill>
                  <a:srgbClr val="FF0000"/>
                </a:solidFill>
              </a:rPr>
              <a:t>Road ITS </a:t>
            </a:r>
            <a:r>
              <a:rPr lang="en-US" dirty="0">
                <a:solidFill>
                  <a:srgbClr val="002060"/>
                </a:solidFill>
              </a:rPr>
              <a:t>- ITS-G5 and LTE-V2X. LTE-V2X uses in the 5.9 GHz band only the PC5 air interface. ITS-G5 is based on IEEE 802.11/11p specifications. V2X based on 3GPP LTE spec</a:t>
            </a:r>
          </a:p>
          <a:p>
            <a:pPr eaLnBrk="1" hangingPunct="1"/>
            <a:r>
              <a:rPr lang="en-US" dirty="0">
                <a:solidFill>
                  <a:srgbClr val="FF0000"/>
                </a:solidFill>
              </a:rPr>
              <a:t>Urban Rail (CBTC) ITS</a:t>
            </a:r>
            <a:r>
              <a:rPr lang="en-US" dirty="0">
                <a:solidFill>
                  <a:srgbClr val="002060"/>
                </a:solidFill>
              </a:rPr>
              <a:t>: DSSS/TDMA, full or modified IEEE 802.11 technology, OFDM based, 3GPP TD-LTE (used in China at 1.8 GHz, not implemented in Europe yet).</a:t>
            </a:r>
          </a:p>
          <a:p>
            <a:pPr marL="0" indent="0" eaLnBrk="1" hangingPunct="1">
              <a:buNone/>
            </a:pPr>
            <a:endParaRPr lang="en-US"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12</a:t>
            </a:fld>
            <a:endParaRPr lang="en-GB"/>
          </a:p>
        </p:txBody>
      </p:sp>
    </p:spTree>
    <p:extLst>
      <p:ext uri="{BB962C8B-B14F-4D97-AF65-F5344CB8AC3E}">
        <p14:creationId xmlns:p14="http://schemas.microsoft.com/office/powerpoint/2010/main" val="173566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eaLnBrk="1" hangingPunct="1"/>
            <a:r>
              <a:rPr lang="en-GB" dirty="0"/>
              <a:t>Organisation &amp; Timeline</a:t>
            </a:r>
          </a:p>
        </p:txBody>
      </p:sp>
      <p:sp>
        <p:nvSpPr>
          <p:cNvPr id="7170" name="Content Placeholder 2"/>
          <p:cNvSpPr>
            <a:spLocks noGrp="1"/>
          </p:cNvSpPr>
          <p:nvPr>
            <p:ph idx="1"/>
          </p:nvPr>
        </p:nvSpPr>
        <p:spPr>
          <a:xfrm>
            <a:off x="0" y="1772816"/>
            <a:ext cx="8964488" cy="4968552"/>
          </a:xfrm>
        </p:spPr>
        <p:txBody>
          <a:bodyPr/>
          <a:lstStyle/>
          <a:p>
            <a:pPr eaLnBrk="1" hangingPunct="1"/>
            <a:r>
              <a:rPr lang="en-GB" dirty="0">
                <a:solidFill>
                  <a:srgbClr val="00B050"/>
                </a:solidFill>
              </a:rPr>
              <a:t>24 - 28 September 2018 </a:t>
            </a:r>
            <a:r>
              <a:rPr lang="en-US" dirty="0">
                <a:solidFill>
                  <a:srgbClr val="00B050"/>
                </a:solidFill>
              </a:rPr>
              <a:t>–</a:t>
            </a:r>
            <a:r>
              <a:rPr lang="en-GB" dirty="0">
                <a:solidFill>
                  <a:srgbClr val="00B050"/>
                </a:solidFill>
              </a:rPr>
              <a:t> </a:t>
            </a:r>
            <a:r>
              <a:rPr lang="en-GB" b="1" dirty="0">
                <a:solidFill>
                  <a:srgbClr val="00B050"/>
                </a:solidFill>
              </a:rPr>
              <a:t>WG FM #92</a:t>
            </a:r>
            <a:r>
              <a:rPr lang="en-GB" dirty="0">
                <a:solidFill>
                  <a:srgbClr val="00B050"/>
                </a:solidFill>
              </a:rPr>
              <a:t/>
            </a:r>
            <a:br>
              <a:rPr lang="en-GB" dirty="0">
                <a:solidFill>
                  <a:srgbClr val="00B050"/>
                </a:solidFill>
              </a:rPr>
            </a:br>
            <a:r>
              <a:rPr lang="en-GB" dirty="0">
                <a:solidFill>
                  <a:srgbClr val="00B050"/>
                </a:solidFill>
              </a:rPr>
              <a:t>Finalisation of draft CEPT Reports 70 and 71.</a:t>
            </a:r>
          </a:p>
          <a:p>
            <a:pPr eaLnBrk="1" hangingPunct="1"/>
            <a:r>
              <a:rPr lang="en-GB" dirty="0">
                <a:solidFill>
                  <a:srgbClr val="00B050"/>
                </a:solidFill>
              </a:rPr>
              <a:t>23 - 26 October 2018 – </a:t>
            </a:r>
            <a:r>
              <a:rPr lang="en-GB" b="1" dirty="0">
                <a:solidFill>
                  <a:srgbClr val="00B050"/>
                </a:solidFill>
              </a:rPr>
              <a:t>ECC#49</a:t>
            </a:r>
            <a:r>
              <a:rPr lang="en-GB" dirty="0">
                <a:solidFill>
                  <a:srgbClr val="00B050"/>
                </a:solidFill>
              </a:rPr>
              <a:t/>
            </a:r>
            <a:br>
              <a:rPr lang="en-GB" dirty="0">
                <a:solidFill>
                  <a:srgbClr val="00B050"/>
                </a:solidFill>
              </a:rPr>
            </a:br>
            <a:r>
              <a:rPr lang="en-GB" dirty="0">
                <a:solidFill>
                  <a:srgbClr val="00B050"/>
                </a:solidFill>
              </a:rPr>
              <a:t>Approval for public consultation of </a:t>
            </a:r>
            <a:r>
              <a:rPr lang="en-US" dirty="0">
                <a:solidFill>
                  <a:srgbClr val="00B050"/>
                </a:solidFill>
              </a:rPr>
              <a:t>draft CEPT Reports 70 and 71.</a:t>
            </a:r>
          </a:p>
          <a:p>
            <a:pPr eaLnBrk="1" hangingPunct="1"/>
            <a:r>
              <a:rPr lang="en-US" dirty="0">
                <a:solidFill>
                  <a:srgbClr val="00B050"/>
                </a:solidFill>
              </a:rPr>
              <a:t>05 – 06 December 2018 – </a:t>
            </a:r>
            <a:r>
              <a:rPr lang="en-US" b="1" dirty="0">
                <a:solidFill>
                  <a:srgbClr val="00B050"/>
                </a:solidFill>
              </a:rPr>
              <a:t>RSC#66</a:t>
            </a:r>
            <a:r>
              <a:rPr lang="en-US" dirty="0">
                <a:solidFill>
                  <a:srgbClr val="00B050"/>
                </a:solidFill>
              </a:rPr>
              <a:t/>
            </a:r>
            <a:br>
              <a:rPr lang="en-US" dirty="0">
                <a:solidFill>
                  <a:srgbClr val="00B050"/>
                </a:solidFill>
              </a:rPr>
            </a:br>
            <a:r>
              <a:rPr lang="en-US" dirty="0">
                <a:solidFill>
                  <a:srgbClr val="00B050"/>
                </a:solidFill>
              </a:rPr>
              <a:t>Introduction of draft CEPT Reports 70 and 71, first discussions.</a:t>
            </a:r>
            <a:endParaRPr lang="en-GB" dirty="0">
              <a:solidFill>
                <a:srgbClr val="00B050"/>
              </a:solidFill>
            </a:endParaRPr>
          </a:p>
          <a:p>
            <a:pPr eaLnBrk="1" hangingPunct="1"/>
            <a:r>
              <a:rPr lang="en-GB" dirty="0">
                <a:solidFill>
                  <a:srgbClr val="00B050"/>
                </a:solidFill>
              </a:rPr>
              <a:t>19 - 21 December 2018 – </a:t>
            </a:r>
            <a:r>
              <a:rPr lang="en-GB" b="1" dirty="0">
                <a:solidFill>
                  <a:srgbClr val="00B050"/>
                </a:solidFill>
              </a:rPr>
              <a:t>SRD/MG#75</a:t>
            </a:r>
            <a:r>
              <a:rPr lang="en-GB" dirty="0">
                <a:solidFill>
                  <a:srgbClr val="00B050"/>
                </a:solidFill>
              </a:rPr>
              <a:t/>
            </a:r>
            <a:br>
              <a:rPr lang="en-GB" dirty="0">
                <a:solidFill>
                  <a:srgbClr val="00B050"/>
                </a:solidFill>
              </a:rPr>
            </a:br>
            <a:r>
              <a:rPr lang="en-GB" dirty="0">
                <a:solidFill>
                  <a:srgbClr val="00B050"/>
                </a:solidFill>
              </a:rPr>
              <a:t> Comments resolution meeting after PC.</a:t>
            </a:r>
          </a:p>
          <a:p>
            <a:pPr eaLnBrk="1" hangingPunct="1"/>
            <a:r>
              <a:rPr lang="en-GB" dirty="0">
                <a:solidFill>
                  <a:srgbClr val="00B050"/>
                </a:solidFill>
              </a:rPr>
              <a:t>04 – 08 February 2019 – </a:t>
            </a:r>
            <a:r>
              <a:rPr lang="en-GB" b="1" dirty="0">
                <a:solidFill>
                  <a:srgbClr val="00B050"/>
                </a:solidFill>
              </a:rPr>
              <a:t>WG FM #93</a:t>
            </a:r>
            <a:br>
              <a:rPr lang="en-GB" b="1" dirty="0">
                <a:solidFill>
                  <a:srgbClr val="00B050"/>
                </a:solidFill>
              </a:rPr>
            </a:br>
            <a:r>
              <a:rPr lang="en-GB" dirty="0">
                <a:solidFill>
                  <a:srgbClr val="00B050"/>
                </a:solidFill>
              </a:rPr>
              <a:t>Finalisation of amended draft CEPT Reports </a:t>
            </a:r>
            <a:r>
              <a:rPr lang="en-US" dirty="0">
                <a:solidFill>
                  <a:srgbClr val="00B050"/>
                </a:solidFill>
              </a:rPr>
              <a:t>70 and 71 after PC.</a:t>
            </a:r>
          </a:p>
          <a:p>
            <a:pPr eaLnBrk="1" hangingPunct="1"/>
            <a:r>
              <a:rPr lang="en-US" dirty="0">
                <a:solidFill>
                  <a:srgbClr val="C00000"/>
                </a:solidFill>
              </a:rPr>
              <a:t>05 – 08 March 2019 – </a:t>
            </a:r>
            <a:r>
              <a:rPr lang="en-US" b="1" dirty="0">
                <a:solidFill>
                  <a:srgbClr val="C00000"/>
                </a:solidFill>
              </a:rPr>
              <a:t>ECC #50</a:t>
            </a:r>
            <a:r>
              <a:rPr lang="en-US" dirty="0">
                <a:solidFill>
                  <a:srgbClr val="C00000"/>
                </a:solidFill>
              </a:rPr>
              <a:t/>
            </a:r>
            <a:br>
              <a:rPr lang="en-US" dirty="0">
                <a:solidFill>
                  <a:srgbClr val="C00000"/>
                </a:solidFill>
              </a:rPr>
            </a:br>
            <a:r>
              <a:rPr lang="en-US" dirty="0">
                <a:solidFill>
                  <a:srgbClr val="C00000"/>
                </a:solidFill>
              </a:rPr>
              <a:t>Final approval of CEPT Reports 70 and 71, submission to the European Commission (DG Connect).</a:t>
            </a:r>
            <a:endParaRPr lang="en-GB" dirty="0">
              <a:solidFill>
                <a:srgbClr val="C00000"/>
              </a:solidFill>
            </a:endParaRPr>
          </a:p>
          <a:p>
            <a:pPr eaLnBrk="1" hangingPunct="1"/>
            <a:endParaRPr lang="en-GB" dirty="0">
              <a:solidFill>
                <a:srgbClr val="002060"/>
              </a:solidFill>
            </a:endParaRPr>
          </a:p>
          <a:p>
            <a:pPr marL="0" indent="0" eaLnBrk="1" hangingPunct="1">
              <a:buNone/>
            </a:pPr>
            <a:endParaRPr lang="en-GB"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13</a:t>
            </a:fld>
            <a:endParaRPr lang="en-GB" dirty="0"/>
          </a:p>
        </p:txBody>
      </p:sp>
    </p:spTree>
    <p:extLst>
      <p:ext uri="{BB962C8B-B14F-4D97-AF65-F5344CB8AC3E}">
        <p14:creationId xmlns:p14="http://schemas.microsoft.com/office/powerpoint/2010/main" val="224555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eaLnBrk="1" hangingPunct="1"/>
            <a:r>
              <a:rPr lang="en-GB" dirty="0"/>
              <a:t>Conclusions of draft CEPT Report 71 on ITS</a:t>
            </a:r>
          </a:p>
        </p:txBody>
      </p:sp>
      <p:sp>
        <p:nvSpPr>
          <p:cNvPr id="7170" name="Content Placeholder 2"/>
          <p:cNvSpPr>
            <a:spLocks noGrp="1"/>
          </p:cNvSpPr>
          <p:nvPr>
            <p:ph idx="1"/>
          </p:nvPr>
        </p:nvSpPr>
        <p:spPr>
          <a:xfrm>
            <a:off x="0" y="1772816"/>
            <a:ext cx="8964488" cy="4968552"/>
          </a:xfrm>
        </p:spPr>
        <p:txBody>
          <a:bodyPr/>
          <a:lstStyle/>
          <a:p>
            <a:pPr marL="0" indent="0" eaLnBrk="1" hangingPunct="1">
              <a:buNone/>
            </a:pPr>
            <a:r>
              <a:rPr lang="en-GB" dirty="0">
                <a:solidFill>
                  <a:srgbClr val="002060"/>
                </a:solidFill>
              </a:rPr>
              <a:t>Draft CEPT Report 71 is available (Annex 11 to doc. FM(19)075):</a:t>
            </a:r>
            <a:br>
              <a:rPr lang="en-GB" dirty="0">
                <a:solidFill>
                  <a:srgbClr val="002060"/>
                </a:solidFill>
              </a:rPr>
            </a:br>
            <a:r>
              <a:rPr lang="en-GB" dirty="0">
                <a:solidFill>
                  <a:srgbClr val="002060"/>
                </a:solidFill>
                <a:hlinkClick r:id="rId3"/>
              </a:rPr>
              <a:t>https://www.cept.org/ecc/groups/ecc/wg-fm/client/meeting-documents/</a:t>
            </a:r>
            <a:endParaRPr lang="en-GB" dirty="0">
              <a:solidFill>
                <a:srgbClr val="002060"/>
              </a:solidFill>
            </a:endParaRPr>
          </a:p>
          <a:p>
            <a:pPr marL="0" indent="0" eaLnBrk="1" hangingPunct="1">
              <a:buNone/>
            </a:pPr>
            <a:r>
              <a:rPr lang="en-GB" dirty="0">
                <a:solidFill>
                  <a:srgbClr val="002060"/>
                </a:solidFill>
              </a:rPr>
              <a:t>Changes are still possible until the final approval (March 2019).</a:t>
            </a:r>
            <a:br>
              <a:rPr lang="en-GB" dirty="0">
                <a:solidFill>
                  <a:srgbClr val="002060"/>
                </a:solidFill>
              </a:rPr>
            </a:br>
            <a:endParaRPr lang="en-GB" dirty="0">
              <a:solidFill>
                <a:srgbClr val="002060"/>
              </a:solidFill>
            </a:endParaRPr>
          </a:p>
          <a:p>
            <a:pPr marL="0" indent="0" eaLnBrk="1" hangingPunct="1">
              <a:buNone/>
            </a:pPr>
            <a:r>
              <a:rPr lang="en-GB" b="1" u="sng" dirty="0">
                <a:solidFill>
                  <a:srgbClr val="002060"/>
                </a:solidFill>
              </a:rPr>
              <a:t>EC is invited to consider the following:</a:t>
            </a:r>
          </a:p>
          <a:p>
            <a:pPr marL="0" indent="0" eaLnBrk="1" hangingPunct="1">
              <a:buNone/>
            </a:pPr>
            <a:endParaRPr lang="en-GB" b="1" u="sng" dirty="0">
              <a:solidFill>
                <a:srgbClr val="002060"/>
              </a:solidFill>
            </a:endParaRPr>
          </a:p>
          <a:p>
            <a:pPr eaLnBrk="1" hangingPunct="1"/>
            <a:r>
              <a:rPr lang="en-US" dirty="0">
                <a:solidFill>
                  <a:srgbClr val="002060"/>
                </a:solidFill>
              </a:rPr>
              <a:t>Road ITS and Urban Rail ITS applications should be part of the same spectrum regulatory framework.</a:t>
            </a:r>
          </a:p>
          <a:p>
            <a:pPr eaLnBrk="1" hangingPunct="1"/>
            <a:r>
              <a:rPr lang="en-US" dirty="0">
                <a:solidFill>
                  <a:srgbClr val="002060"/>
                </a:solidFill>
              </a:rPr>
              <a:t>Safety Related Road ITS applications are currently using frequencies in 5875-5905 MHz in accordance with the existing EC and ECC Decisions, Urban Rail ITS applications are using frequencies on a national basis in the 2.4GHz band and above 5905 MHz across CEPT.</a:t>
            </a:r>
            <a:endParaRPr lang="en-GB" dirty="0">
              <a:solidFill>
                <a:srgbClr val="002060"/>
              </a:solidFill>
            </a:endParaRPr>
          </a:p>
          <a:p>
            <a:pPr eaLnBrk="1" hangingPunct="1"/>
            <a:endParaRPr lang="en-GB" dirty="0">
              <a:solidFill>
                <a:srgbClr val="002060"/>
              </a:solidFill>
            </a:endParaRPr>
          </a:p>
          <a:p>
            <a:pPr marL="0" indent="0" eaLnBrk="1" hangingPunct="1">
              <a:buNone/>
            </a:pPr>
            <a:endParaRPr lang="en-GB"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14</a:t>
            </a:fld>
            <a:endParaRPr lang="en-GB" dirty="0"/>
          </a:p>
        </p:txBody>
      </p:sp>
    </p:spTree>
    <p:extLst>
      <p:ext uri="{BB962C8B-B14F-4D97-AF65-F5344CB8AC3E}">
        <p14:creationId xmlns:p14="http://schemas.microsoft.com/office/powerpoint/2010/main" val="639202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518219" y="908720"/>
            <a:ext cx="7928049" cy="687387"/>
          </a:xfrm>
        </p:spPr>
        <p:txBody>
          <a:bodyPr/>
          <a:lstStyle/>
          <a:p>
            <a:pPr eaLnBrk="1" hangingPunct="1"/>
            <a:r>
              <a:rPr lang="en-GB" dirty="0"/>
              <a:t>Conclusions of draft CEPT Report 71 on ITS</a:t>
            </a:r>
          </a:p>
        </p:txBody>
      </p:sp>
      <p:sp>
        <p:nvSpPr>
          <p:cNvPr id="7170" name="Content Placeholder 2"/>
          <p:cNvSpPr>
            <a:spLocks noGrp="1"/>
          </p:cNvSpPr>
          <p:nvPr>
            <p:ph idx="1"/>
          </p:nvPr>
        </p:nvSpPr>
        <p:spPr>
          <a:xfrm>
            <a:off x="0" y="1596107"/>
            <a:ext cx="8964488" cy="4968552"/>
          </a:xfrm>
        </p:spPr>
        <p:txBody>
          <a:bodyPr/>
          <a:lstStyle/>
          <a:p>
            <a:pPr marL="0" indent="0" eaLnBrk="1" hangingPunct="1">
              <a:buNone/>
            </a:pPr>
            <a:r>
              <a:rPr lang="en-GB" b="1" u="sng" dirty="0">
                <a:solidFill>
                  <a:srgbClr val="002060"/>
                </a:solidFill>
              </a:rPr>
              <a:t>EC is invited to consider the following (cont.):</a:t>
            </a:r>
          </a:p>
          <a:p>
            <a:pPr marL="0" indent="0" eaLnBrk="1" hangingPunct="1">
              <a:buNone/>
            </a:pPr>
            <a:endParaRPr lang="en-GB" b="1" u="sng" dirty="0">
              <a:solidFill>
                <a:srgbClr val="002060"/>
              </a:solidFill>
            </a:endParaRPr>
          </a:p>
          <a:p>
            <a:pPr eaLnBrk="1" hangingPunct="1"/>
            <a:r>
              <a:rPr lang="en-US" dirty="0">
                <a:solidFill>
                  <a:srgbClr val="002060"/>
                </a:solidFill>
              </a:rPr>
              <a:t>FS applications are widespread above 5925 MHz, and therefore Road ITS applications are not considered in this report above 5925 MHz unless a proper study is performed.</a:t>
            </a:r>
          </a:p>
          <a:p>
            <a:pPr eaLnBrk="1" hangingPunct="1"/>
            <a:r>
              <a:rPr lang="en-US" dirty="0">
                <a:solidFill>
                  <a:srgbClr val="002060"/>
                </a:solidFill>
              </a:rPr>
              <a:t>The frequency regulation should ensure technology neutrality, enable early launch of ITS products, yet take special care to avoid one technology to pre-empt use of all the spectrum or interfere with other technologies.</a:t>
            </a:r>
          </a:p>
          <a:p>
            <a:pPr eaLnBrk="1" hangingPunct="1"/>
            <a:endParaRPr lang="en-GB" dirty="0">
              <a:solidFill>
                <a:srgbClr val="002060"/>
              </a:solidFill>
            </a:endParaRPr>
          </a:p>
          <a:p>
            <a:pPr eaLnBrk="1" hangingPunct="1"/>
            <a:endParaRPr lang="en-GB" dirty="0">
              <a:solidFill>
                <a:srgbClr val="002060"/>
              </a:solidFill>
            </a:endParaRPr>
          </a:p>
          <a:p>
            <a:pPr eaLnBrk="1" hangingPunct="1"/>
            <a:endParaRPr lang="en-GB" dirty="0">
              <a:solidFill>
                <a:srgbClr val="002060"/>
              </a:solidFill>
            </a:endParaRPr>
          </a:p>
          <a:p>
            <a:pPr marL="0" indent="0" eaLnBrk="1" hangingPunct="1">
              <a:buNone/>
            </a:pPr>
            <a:endParaRPr lang="en-GB"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15</a:t>
            </a:fld>
            <a:endParaRPr lang="en-GB" dirty="0"/>
          </a:p>
        </p:txBody>
      </p:sp>
    </p:spTree>
    <p:extLst>
      <p:ext uri="{BB962C8B-B14F-4D97-AF65-F5344CB8AC3E}">
        <p14:creationId xmlns:p14="http://schemas.microsoft.com/office/powerpoint/2010/main" val="3554672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518219" y="908720"/>
            <a:ext cx="7928049" cy="687387"/>
          </a:xfrm>
        </p:spPr>
        <p:txBody>
          <a:bodyPr/>
          <a:lstStyle/>
          <a:p>
            <a:pPr eaLnBrk="1" hangingPunct="1"/>
            <a:r>
              <a:rPr lang="en-GB" dirty="0"/>
              <a:t>Conclusions of draft CEPT Report 71 on ITS</a:t>
            </a:r>
          </a:p>
        </p:txBody>
      </p:sp>
      <p:sp>
        <p:nvSpPr>
          <p:cNvPr id="7170" name="Content Placeholder 2"/>
          <p:cNvSpPr>
            <a:spLocks noGrp="1"/>
          </p:cNvSpPr>
          <p:nvPr>
            <p:ph idx="1"/>
          </p:nvPr>
        </p:nvSpPr>
        <p:spPr>
          <a:xfrm>
            <a:off x="0" y="1596107"/>
            <a:ext cx="8964488" cy="4968552"/>
          </a:xfrm>
        </p:spPr>
        <p:txBody>
          <a:bodyPr/>
          <a:lstStyle/>
          <a:p>
            <a:pPr marL="0" indent="0" eaLnBrk="1" hangingPunct="1">
              <a:buNone/>
            </a:pPr>
            <a:r>
              <a:rPr lang="en-GB" b="1" u="sng" dirty="0">
                <a:solidFill>
                  <a:srgbClr val="002060"/>
                </a:solidFill>
              </a:rPr>
              <a:t>EC is invited to consider the following (cont.):</a:t>
            </a:r>
          </a:p>
          <a:p>
            <a:pPr marL="0" indent="0" eaLnBrk="1" hangingPunct="1">
              <a:buNone/>
            </a:pPr>
            <a:endParaRPr lang="en-GB" b="1" u="sng" dirty="0">
              <a:solidFill>
                <a:srgbClr val="002060"/>
              </a:solidFill>
            </a:endParaRPr>
          </a:p>
          <a:p>
            <a:pPr eaLnBrk="1" hangingPunct="1"/>
            <a:r>
              <a:rPr lang="en-US" dirty="0">
                <a:solidFill>
                  <a:srgbClr val="002060"/>
                </a:solidFill>
              </a:rPr>
              <a:t>Defining sharing priority between different ITS applications is not against the principle of technology neutrality, as it prevents segmentation and would provide certainty and clear regulatory framework to all ITS applications. Road ITS and Urban Rail ITS should remain </a:t>
            </a:r>
            <a:r>
              <a:rPr lang="en-GB" dirty="0">
                <a:solidFill>
                  <a:srgbClr val="002060"/>
                </a:solidFill>
              </a:rPr>
              <a:t>confined to their respective prioritised frequency range</a:t>
            </a:r>
            <a:r>
              <a:rPr lang="en-US" dirty="0">
                <a:solidFill>
                  <a:srgbClr val="002060"/>
                </a:solidFill>
              </a:rPr>
              <a:t> only until they implement polite protocols and/or a proper sharing mechanism to be defined by ETSI.</a:t>
            </a:r>
            <a:endParaRPr lang="en-GB" dirty="0">
              <a:solidFill>
                <a:srgbClr val="002060"/>
              </a:solidFill>
            </a:endParaRPr>
          </a:p>
          <a:p>
            <a:pPr eaLnBrk="1" hangingPunct="1"/>
            <a:endParaRPr lang="en-GB" dirty="0">
              <a:solidFill>
                <a:srgbClr val="002060"/>
              </a:solidFill>
            </a:endParaRPr>
          </a:p>
          <a:p>
            <a:pPr eaLnBrk="1" hangingPunct="1"/>
            <a:endParaRPr lang="en-GB" dirty="0">
              <a:solidFill>
                <a:srgbClr val="002060"/>
              </a:solidFill>
            </a:endParaRPr>
          </a:p>
          <a:p>
            <a:pPr marL="0" indent="0" eaLnBrk="1" hangingPunct="1">
              <a:buNone/>
            </a:pPr>
            <a:endParaRPr lang="en-GB"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16</a:t>
            </a:fld>
            <a:endParaRPr lang="en-GB" dirty="0"/>
          </a:p>
        </p:txBody>
      </p:sp>
    </p:spTree>
    <p:extLst>
      <p:ext uri="{BB962C8B-B14F-4D97-AF65-F5344CB8AC3E}">
        <p14:creationId xmlns:p14="http://schemas.microsoft.com/office/powerpoint/2010/main" val="226970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eaLnBrk="1" hangingPunct="1"/>
            <a:r>
              <a:rPr lang="en-GB" dirty="0"/>
              <a:t>Conclusions of draft CEPT Report 71 on ITS</a:t>
            </a:r>
          </a:p>
        </p:txBody>
      </p:sp>
      <p:sp>
        <p:nvSpPr>
          <p:cNvPr id="7170" name="Content Placeholder 2"/>
          <p:cNvSpPr>
            <a:spLocks noGrp="1"/>
          </p:cNvSpPr>
          <p:nvPr>
            <p:ph idx="1"/>
          </p:nvPr>
        </p:nvSpPr>
        <p:spPr>
          <a:xfrm>
            <a:off x="0" y="1772816"/>
            <a:ext cx="8964488" cy="4968552"/>
          </a:xfrm>
        </p:spPr>
        <p:txBody>
          <a:bodyPr/>
          <a:lstStyle/>
          <a:p>
            <a:pPr marL="0" indent="0" eaLnBrk="1" hangingPunct="1">
              <a:buNone/>
            </a:pPr>
            <a:r>
              <a:rPr lang="en-GB" b="1" u="sng" dirty="0">
                <a:solidFill>
                  <a:srgbClr val="002060"/>
                </a:solidFill>
              </a:rPr>
              <a:t>EC is invited to consider the following (cont.):</a:t>
            </a:r>
          </a:p>
          <a:p>
            <a:pPr marL="0" indent="0" eaLnBrk="1" hangingPunct="1">
              <a:buNone/>
            </a:pPr>
            <a:endParaRPr lang="en-GB" b="1" u="sng" dirty="0">
              <a:solidFill>
                <a:srgbClr val="002060"/>
              </a:solidFill>
            </a:endParaRPr>
          </a:p>
          <a:p>
            <a:pPr eaLnBrk="1" hangingPunct="1"/>
            <a:r>
              <a:rPr lang="en-US" dirty="0">
                <a:solidFill>
                  <a:srgbClr val="002060"/>
                </a:solidFill>
              </a:rPr>
              <a:t>To harmonize the frequency band 5875-5925 MHz for safety-related ITS applications. In addition, to harmonize the frequency band </a:t>
            </a:r>
            <a:r>
              <a:rPr lang="en-US" b="1" dirty="0">
                <a:solidFill>
                  <a:srgbClr val="002060"/>
                </a:solidFill>
              </a:rPr>
              <a:t>5925-5935 MHz</a:t>
            </a:r>
            <a:r>
              <a:rPr lang="en-US" dirty="0">
                <a:solidFill>
                  <a:srgbClr val="002060"/>
                </a:solidFill>
              </a:rPr>
              <a:t> for safety-related </a:t>
            </a:r>
            <a:r>
              <a:rPr lang="en-US" b="1" dirty="0">
                <a:solidFill>
                  <a:srgbClr val="002060"/>
                </a:solidFill>
              </a:rPr>
              <a:t>Urban Rail</a:t>
            </a:r>
            <a:r>
              <a:rPr lang="en-US" dirty="0">
                <a:solidFill>
                  <a:srgbClr val="002060"/>
                </a:solidFill>
              </a:rPr>
              <a:t> ITS applications, subject to national co-ordination with FS Networks and/or national studies to determine the sharing conditions.</a:t>
            </a:r>
          </a:p>
          <a:p>
            <a:pPr eaLnBrk="1" hangingPunct="1"/>
            <a:r>
              <a:rPr lang="en-US" dirty="0">
                <a:solidFill>
                  <a:srgbClr val="002060"/>
                </a:solidFill>
              </a:rPr>
              <a:t>The regulatory framework should define priority to Road ITS applications below 5915 MHz and to </a:t>
            </a:r>
            <a:r>
              <a:rPr lang="en-US" b="1" dirty="0">
                <a:solidFill>
                  <a:srgbClr val="002060"/>
                </a:solidFill>
              </a:rPr>
              <a:t>Urban Rail ITS applications above 5915 MHz</a:t>
            </a:r>
            <a:r>
              <a:rPr lang="en-US" dirty="0">
                <a:solidFill>
                  <a:srgbClr val="002060"/>
                </a:solidFill>
              </a:rPr>
              <a:t>, so that protection from other ITS applications is afforded to the ITS application having priority.</a:t>
            </a:r>
          </a:p>
          <a:p>
            <a:pPr eaLnBrk="1" hangingPunct="1"/>
            <a:endParaRPr lang="en-GB" dirty="0">
              <a:solidFill>
                <a:srgbClr val="002060"/>
              </a:solidFill>
            </a:endParaRPr>
          </a:p>
          <a:p>
            <a:pPr eaLnBrk="1" hangingPunct="1"/>
            <a:endParaRPr lang="en-GB" dirty="0">
              <a:solidFill>
                <a:srgbClr val="002060"/>
              </a:solidFill>
            </a:endParaRPr>
          </a:p>
          <a:p>
            <a:pPr eaLnBrk="1" hangingPunct="1"/>
            <a:endParaRPr lang="en-GB" dirty="0">
              <a:solidFill>
                <a:srgbClr val="002060"/>
              </a:solidFill>
            </a:endParaRPr>
          </a:p>
          <a:p>
            <a:pPr marL="0" indent="0" eaLnBrk="1" hangingPunct="1">
              <a:buNone/>
            </a:pPr>
            <a:endParaRPr lang="en-GB"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17</a:t>
            </a:fld>
            <a:endParaRPr lang="en-GB" dirty="0"/>
          </a:p>
        </p:txBody>
      </p:sp>
    </p:spTree>
    <p:extLst>
      <p:ext uri="{BB962C8B-B14F-4D97-AF65-F5344CB8AC3E}">
        <p14:creationId xmlns:p14="http://schemas.microsoft.com/office/powerpoint/2010/main" val="99319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eaLnBrk="1" hangingPunct="1"/>
            <a:r>
              <a:rPr lang="en-GB" dirty="0"/>
              <a:t>Conclusions of draft CEPT Report 71 on ITS</a:t>
            </a:r>
          </a:p>
        </p:txBody>
      </p:sp>
      <p:sp>
        <p:nvSpPr>
          <p:cNvPr id="7170" name="Content Placeholder 2"/>
          <p:cNvSpPr>
            <a:spLocks noGrp="1"/>
          </p:cNvSpPr>
          <p:nvPr>
            <p:ph idx="1"/>
          </p:nvPr>
        </p:nvSpPr>
        <p:spPr>
          <a:xfrm>
            <a:off x="0" y="1772816"/>
            <a:ext cx="8964488" cy="4968552"/>
          </a:xfrm>
        </p:spPr>
        <p:txBody>
          <a:bodyPr/>
          <a:lstStyle/>
          <a:p>
            <a:pPr marL="0" indent="0" eaLnBrk="1" hangingPunct="1">
              <a:buNone/>
            </a:pPr>
            <a:r>
              <a:rPr lang="en-GB" b="1" u="sng" dirty="0">
                <a:solidFill>
                  <a:srgbClr val="002060"/>
                </a:solidFill>
              </a:rPr>
              <a:t>EC is invited to consider the following (cont.):</a:t>
            </a:r>
          </a:p>
          <a:p>
            <a:pPr marL="0" indent="0" eaLnBrk="1" hangingPunct="1">
              <a:buNone/>
            </a:pPr>
            <a:endParaRPr lang="en-GB" b="1" u="sng" dirty="0">
              <a:solidFill>
                <a:srgbClr val="002060"/>
              </a:solidFill>
            </a:endParaRPr>
          </a:p>
          <a:p>
            <a:pPr eaLnBrk="1" hangingPunct="1"/>
            <a:r>
              <a:rPr lang="en-US" dirty="0">
                <a:solidFill>
                  <a:srgbClr val="002060"/>
                </a:solidFill>
              </a:rPr>
              <a:t>In absence of solutions allowing Road ITS applications to protect of Urban Rail ITS applications in the frequency range 5915-5925 MHz, on a national basis Road ITS applications limited to vehicle-to-infrastructure (V2I) applications may be permitted with </a:t>
            </a:r>
            <a:r>
              <a:rPr lang="en-US" dirty="0" err="1">
                <a:solidFill>
                  <a:srgbClr val="002060"/>
                </a:solidFill>
              </a:rPr>
              <a:t>co-ordinated</a:t>
            </a:r>
            <a:r>
              <a:rPr lang="en-US" dirty="0">
                <a:solidFill>
                  <a:srgbClr val="002060"/>
                </a:solidFill>
              </a:rPr>
              <a:t> use in this band; Vehicle-to-vehicle (V2V) could be permitted when solutions ensuring protection of Urban Rail ITS become available </a:t>
            </a:r>
            <a:r>
              <a:rPr lang="en-GB" dirty="0">
                <a:solidFill>
                  <a:srgbClr val="002060"/>
                </a:solidFill>
              </a:rPr>
              <a:t>from standardisation in </a:t>
            </a:r>
            <a:r>
              <a:rPr lang="en-US" dirty="0">
                <a:solidFill>
                  <a:srgbClr val="002060"/>
                </a:solidFill>
              </a:rPr>
              <a:t>ETSI.</a:t>
            </a:r>
          </a:p>
          <a:p>
            <a:pPr eaLnBrk="1" hangingPunct="1"/>
            <a:r>
              <a:rPr lang="en-US" dirty="0">
                <a:solidFill>
                  <a:srgbClr val="002060"/>
                </a:solidFill>
              </a:rPr>
              <a:t>The precise way </a:t>
            </a:r>
            <a:r>
              <a:rPr lang="en-GB" dirty="0">
                <a:solidFill>
                  <a:srgbClr val="002060"/>
                </a:solidFill>
              </a:rPr>
              <a:t>how this can be best facilitated for Urban Rail ITS is within the national authorisation process based on national coordination. This would imply the use of individual authorisations for </a:t>
            </a:r>
            <a:r>
              <a:rPr lang="en-US" dirty="0">
                <a:solidFill>
                  <a:srgbClr val="002060"/>
                </a:solidFill>
              </a:rPr>
              <a:t>Urban Rail ITS (5915-5935 MHz), Road ITS infrastructure (5915-5925 MHz) and FS (above 5925 MHz).</a:t>
            </a:r>
            <a:endParaRPr lang="en-GB" dirty="0">
              <a:solidFill>
                <a:srgbClr val="002060"/>
              </a:solidFill>
            </a:endParaRPr>
          </a:p>
          <a:p>
            <a:pPr eaLnBrk="1" hangingPunct="1"/>
            <a:endParaRPr lang="en-GB" dirty="0">
              <a:solidFill>
                <a:srgbClr val="002060"/>
              </a:solidFill>
            </a:endParaRPr>
          </a:p>
          <a:p>
            <a:pPr eaLnBrk="1" hangingPunct="1"/>
            <a:endParaRPr lang="en-GB" dirty="0">
              <a:solidFill>
                <a:srgbClr val="002060"/>
              </a:solidFill>
            </a:endParaRPr>
          </a:p>
          <a:p>
            <a:pPr marL="0" indent="0" eaLnBrk="1" hangingPunct="1">
              <a:buNone/>
            </a:pPr>
            <a:endParaRPr lang="en-GB"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18</a:t>
            </a:fld>
            <a:endParaRPr lang="en-GB" dirty="0"/>
          </a:p>
        </p:txBody>
      </p:sp>
    </p:spTree>
    <p:extLst>
      <p:ext uri="{BB962C8B-B14F-4D97-AF65-F5344CB8AC3E}">
        <p14:creationId xmlns:p14="http://schemas.microsoft.com/office/powerpoint/2010/main" val="94890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eaLnBrk="1" hangingPunct="1"/>
            <a:r>
              <a:rPr lang="en-GB" dirty="0"/>
              <a:t>Conclusions of draft CEPT Report 71 on ITS</a:t>
            </a:r>
          </a:p>
        </p:txBody>
      </p:sp>
      <p:sp>
        <p:nvSpPr>
          <p:cNvPr id="7170" name="Content Placeholder 2"/>
          <p:cNvSpPr>
            <a:spLocks noGrp="1"/>
          </p:cNvSpPr>
          <p:nvPr>
            <p:ph idx="1"/>
          </p:nvPr>
        </p:nvSpPr>
        <p:spPr>
          <a:xfrm>
            <a:off x="0" y="1772816"/>
            <a:ext cx="8964488" cy="4968552"/>
          </a:xfrm>
        </p:spPr>
        <p:txBody>
          <a:bodyPr/>
          <a:lstStyle/>
          <a:p>
            <a:pPr marL="0" indent="0" eaLnBrk="1" hangingPunct="1">
              <a:buNone/>
            </a:pPr>
            <a:r>
              <a:rPr lang="en-GB" b="1" u="sng" dirty="0">
                <a:solidFill>
                  <a:srgbClr val="002060"/>
                </a:solidFill>
              </a:rPr>
              <a:t>EC is invited to consider the following (cont.):</a:t>
            </a:r>
          </a:p>
          <a:p>
            <a:pPr marL="0" indent="0" eaLnBrk="1" hangingPunct="1">
              <a:buNone/>
            </a:pPr>
            <a:endParaRPr lang="en-GB" b="1" u="sng" dirty="0">
              <a:solidFill>
                <a:srgbClr val="002060"/>
              </a:solidFill>
            </a:endParaRPr>
          </a:p>
          <a:p>
            <a:pPr eaLnBrk="1" hangingPunct="1"/>
            <a:r>
              <a:rPr lang="en-US" dirty="0">
                <a:solidFill>
                  <a:srgbClr val="002060"/>
                </a:solidFill>
              </a:rPr>
              <a:t>CEPT is suggesting reviewing the EU framework after no more than 3 years, taking into account the progress made on technology-neutral co-channel sharing mechanisms between ITS applications.</a:t>
            </a:r>
          </a:p>
          <a:p>
            <a:pPr eaLnBrk="1" hangingPunct="1"/>
            <a:r>
              <a:rPr lang="en-US" dirty="0">
                <a:solidFill>
                  <a:srgbClr val="002060"/>
                </a:solidFill>
              </a:rPr>
              <a:t>CEPT invited ETSI to develop sharing and interference mitigation techniques with a reasonable time-frame (no more than 3 years), for ensuring co-channel coexistence in the frequency range 5875-5925 MHz between Road ITS and Urban Rail applications and between Road ITS radio technologies.</a:t>
            </a:r>
          </a:p>
          <a:p>
            <a:pPr eaLnBrk="1" hangingPunct="1"/>
            <a:r>
              <a:rPr lang="en-US" dirty="0">
                <a:solidFill>
                  <a:srgbClr val="002060"/>
                </a:solidFill>
              </a:rPr>
              <a:t>A separate response to an EC mandate on possible RLAN use above 5925 MHz is being worked on in CEPT to define suitable Technical conditions for RLAN operating above 5925 MHz</a:t>
            </a:r>
            <a:endParaRPr lang="en-GB" dirty="0">
              <a:solidFill>
                <a:srgbClr val="002060"/>
              </a:solidFill>
            </a:endParaRPr>
          </a:p>
          <a:p>
            <a:pPr eaLnBrk="1" hangingPunct="1"/>
            <a:endParaRPr lang="en-GB" dirty="0">
              <a:solidFill>
                <a:srgbClr val="002060"/>
              </a:solidFill>
            </a:endParaRPr>
          </a:p>
          <a:p>
            <a:pPr eaLnBrk="1" hangingPunct="1"/>
            <a:endParaRPr lang="en-GB" dirty="0">
              <a:solidFill>
                <a:srgbClr val="002060"/>
              </a:solidFill>
            </a:endParaRPr>
          </a:p>
          <a:p>
            <a:pPr marL="0" indent="0" eaLnBrk="1" hangingPunct="1">
              <a:buNone/>
            </a:pPr>
            <a:endParaRPr lang="en-GB"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19</a:t>
            </a:fld>
            <a:endParaRPr lang="en-GB" dirty="0"/>
          </a:p>
        </p:txBody>
      </p:sp>
    </p:spTree>
    <p:extLst>
      <p:ext uri="{BB962C8B-B14F-4D97-AF65-F5344CB8AC3E}">
        <p14:creationId xmlns:p14="http://schemas.microsoft.com/office/powerpoint/2010/main" val="116883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375" y="1666503"/>
            <a:ext cx="962025" cy="11144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509" y="1979444"/>
            <a:ext cx="736771" cy="729476"/>
          </a:xfrm>
          <a:prstGeom prst="rect">
            <a:avLst/>
          </a:prstGeom>
        </p:spPr>
      </p:pic>
      <p:pic>
        <p:nvPicPr>
          <p:cNvPr id="20481" name="Picture 1" descr="http://www.itu.int/dms_pub/itu-r/opb/reg/R-REG-RR-2016-JP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7095" y="1854405"/>
            <a:ext cx="762000" cy="9265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018" y="1630313"/>
            <a:ext cx="1190625" cy="790575"/>
          </a:xfrm>
          <a:prstGeom prst="rect">
            <a:avLst/>
          </a:prstGeom>
        </p:spPr>
      </p:pic>
      <p:pic>
        <p:nvPicPr>
          <p:cNvPr id="17" name="Picture 16"/>
          <p:cNvPicPr>
            <a:picLocks noChangeAspect="1"/>
          </p:cNvPicPr>
          <p:nvPr/>
        </p:nvPicPr>
        <p:blipFill>
          <a:blip r:embed="rId7"/>
          <a:stretch>
            <a:fillRect/>
          </a:stretch>
        </p:blipFill>
        <p:spPr>
          <a:xfrm>
            <a:off x="372828" y="2386568"/>
            <a:ext cx="983675" cy="1042432"/>
          </a:xfrm>
          <a:prstGeom prst="rect">
            <a:avLst/>
          </a:prstGeom>
        </p:spPr>
      </p:pic>
      <p:sp>
        <p:nvSpPr>
          <p:cNvPr id="13" name="Rectangle 12">
            <a:extLst>
              <a:ext uri="{FF2B5EF4-FFF2-40B4-BE49-F238E27FC236}">
                <a16:creationId xmlns:a16="http://schemas.microsoft.com/office/drawing/2014/main" xmlns="" id="{90057B25-96B9-44E9-8D48-ABF840CC1F85}"/>
              </a:ext>
            </a:extLst>
          </p:cNvPr>
          <p:cNvSpPr/>
          <p:nvPr/>
        </p:nvSpPr>
        <p:spPr>
          <a:xfrm>
            <a:off x="2668748" y="188640"/>
            <a:ext cx="3430538" cy="6856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International Regulatory bodies</a:t>
            </a:r>
          </a:p>
        </p:txBody>
      </p:sp>
      <p:cxnSp>
        <p:nvCxnSpPr>
          <p:cNvPr id="20" name="Straight Connector 62">
            <a:extLst>
              <a:ext uri="{FF2B5EF4-FFF2-40B4-BE49-F238E27FC236}">
                <a16:creationId xmlns:a16="http://schemas.microsoft.com/office/drawing/2014/main" xmlns="" id="{0E82B073-3669-478E-BE06-B3AACA751E95}"/>
              </a:ext>
            </a:extLst>
          </p:cNvPr>
          <p:cNvCxnSpPr>
            <a:cxnSpLocks noChangeShapeType="1"/>
          </p:cNvCxnSpPr>
          <p:nvPr/>
        </p:nvCxnSpPr>
        <p:spPr bwMode="auto">
          <a:xfrm>
            <a:off x="4453735" y="938984"/>
            <a:ext cx="0" cy="4772456"/>
          </a:xfrm>
          <a:prstGeom prst="line">
            <a:avLst/>
          </a:prstGeom>
          <a:noFill/>
          <a:ln w="19050" algn="ctr">
            <a:solidFill>
              <a:srgbClr val="FF0000"/>
            </a:solidFill>
            <a:round/>
            <a:headEnd/>
            <a:tailEnd/>
          </a:ln>
        </p:spPr>
      </p:cxnSp>
      <p:cxnSp>
        <p:nvCxnSpPr>
          <p:cNvPr id="22" name="Straight Connector 62">
            <a:extLst>
              <a:ext uri="{FF2B5EF4-FFF2-40B4-BE49-F238E27FC236}">
                <a16:creationId xmlns:a16="http://schemas.microsoft.com/office/drawing/2014/main" xmlns="" id="{DC4615D3-7CBA-4E77-B878-799AD42E0A93}"/>
              </a:ext>
            </a:extLst>
          </p:cNvPr>
          <p:cNvCxnSpPr>
            <a:cxnSpLocks noChangeShapeType="1"/>
          </p:cNvCxnSpPr>
          <p:nvPr/>
        </p:nvCxnSpPr>
        <p:spPr bwMode="auto">
          <a:xfrm>
            <a:off x="856551" y="3377561"/>
            <a:ext cx="7779" cy="411479"/>
          </a:xfrm>
          <a:prstGeom prst="line">
            <a:avLst/>
          </a:prstGeom>
          <a:noFill/>
          <a:ln w="19050" algn="ctr">
            <a:solidFill>
              <a:srgbClr val="FF0000"/>
            </a:solidFill>
            <a:round/>
            <a:headEnd/>
            <a:tailEnd/>
          </a:ln>
        </p:spPr>
      </p:cxnSp>
      <p:cxnSp>
        <p:nvCxnSpPr>
          <p:cNvPr id="23" name="Straight Connector 62">
            <a:extLst>
              <a:ext uri="{FF2B5EF4-FFF2-40B4-BE49-F238E27FC236}">
                <a16:creationId xmlns:a16="http://schemas.microsoft.com/office/drawing/2014/main" xmlns="" id="{977C9D57-1B7D-4A95-B74A-1C852F53567C}"/>
              </a:ext>
            </a:extLst>
          </p:cNvPr>
          <p:cNvCxnSpPr>
            <a:cxnSpLocks noChangeShapeType="1"/>
          </p:cNvCxnSpPr>
          <p:nvPr/>
        </p:nvCxnSpPr>
        <p:spPr bwMode="auto">
          <a:xfrm>
            <a:off x="5745688" y="4035947"/>
            <a:ext cx="7779" cy="617189"/>
          </a:xfrm>
          <a:prstGeom prst="line">
            <a:avLst/>
          </a:prstGeom>
          <a:noFill/>
          <a:ln w="19050" algn="ctr">
            <a:solidFill>
              <a:srgbClr val="FF0000"/>
            </a:solidFill>
            <a:round/>
            <a:headEnd/>
            <a:tailEnd/>
          </a:ln>
        </p:spPr>
      </p:cxnSp>
      <p:cxnSp>
        <p:nvCxnSpPr>
          <p:cNvPr id="24" name="Straight Connector 62">
            <a:extLst>
              <a:ext uri="{FF2B5EF4-FFF2-40B4-BE49-F238E27FC236}">
                <a16:creationId xmlns:a16="http://schemas.microsoft.com/office/drawing/2014/main" xmlns="" id="{B0A86FEA-680F-4799-BC83-565BAEBABC14}"/>
              </a:ext>
            </a:extLst>
          </p:cNvPr>
          <p:cNvCxnSpPr>
            <a:cxnSpLocks noChangeShapeType="1"/>
          </p:cNvCxnSpPr>
          <p:nvPr/>
        </p:nvCxnSpPr>
        <p:spPr bwMode="auto">
          <a:xfrm>
            <a:off x="2862893" y="2667795"/>
            <a:ext cx="7779" cy="617189"/>
          </a:xfrm>
          <a:prstGeom prst="line">
            <a:avLst/>
          </a:prstGeom>
          <a:noFill/>
          <a:ln w="19050" algn="ctr">
            <a:solidFill>
              <a:srgbClr val="FF0000"/>
            </a:solidFill>
            <a:round/>
            <a:headEnd/>
            <a:tailEnd/>
          </a:ln>
        </p:spPr>
      </p:cxnSp>
      <p:cxnSp>
        <p:nvCxnSpPr>
          <p:cNvPr id="29" name="Straight Connector 62">
            <a:extLst>
              <a:ext uri="{FF2B5EF4-FFF2-40B4-BE49-F238E27FC236}">
                <a16:creationId xmlns:a16="http://schemas.microsoft.com/office/drawing/2014/main" xmlns="" id="{B9C08B7C-EF49-4DA8-A93C-437A6768676D}"/>
              </a:ext>
            </a:extLst>
          </p:cNvPr>
          <p:cNvCxnSpPr>
            <a:cxnSpLocks noChangeShapeType="1"/>
          </p:cNvCxnSpPr>
          <p:nvPr/>
        </p:nvCxnSpPr>
        <p:spPr bwMode="auto">
          <a:xfrm>
            <a:off x="7416494" y="2708920"/>
            <a:ext cx="534743" cy="628561"/>
          </a:xfrm>
          <a:prstGeom prst="line">
            <a:avLst/>
          </a:prstGeom>
          <a:noFill/>
          <a:ln w="19050" algn="ctr">
            <a:solidFill>
              <a:srgbClr val="FF0000"/>
            </a:solidFill>
            <a:round/>
            <a:headEnd/>
            <a:tailEnd/>
          </a:ln>
        </p:spPr>
      </p:cxnSp>
      <p:sp>
        <p:nvSpPr>
          <p:cNvPr id="30" name="Rectangle 29">
            <a:extLst>
              <a:ext uri="{FF2B5EF4-FFF2-40B4-BE49-F238E27FC236}">
                <a16:creationId xmlns:a16="http://schemas.microsoft.com/office/drawing/2014/main" xmlns="" id="{7EE6D15D-DEFB-4A63-8FFC-C6DA248259A3}"/>
              </a:ext>
            </a:extLst>
          </p:cNvPr>
          <p:cNvSpPr/>
          <p:nvPr/>
        </p:nvSpPr>
        <p:spPr>
          <a:xfrm>
            <a:off x="1906159" y="3234053"/>
            <a:ext cx="2383321" cy="3579323"/>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GB" sz="1600" dirty="0">
                <a:solidFill>
                  <a:schemeClr val="tx1"/>
                </a:solidFill>
              </a:rPr>
              <a:t>CEPT – ECC Deliverables</a:t>
            </a:r>
          </a:p>
          <a:p>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ECC Decisions</a:t>
            </a:r>
          </a:p>
          <a:p>
            <a:pPr marL="285750" indent="-285750">
              <a:buFont typeface="Arial" panose="020B0604020202020204" pitchFamily="34" charset="0"/>
              <a:buChar char="•"/>
            </a:pPr>
            <a:r>
              <a:rPr lang="en-GB" sz="1600" dirty="0">
                <a:solidFill>
                  <a:schemeClr val="tx1"/>
                </a:solidFill>
              </a:rPr>
              <a:t>ECC Recommendations</a:t>
            </a:r>
          </a:p>
          <a:p>
            <a:r>
              <a:rPr lang="en-GB" sz="1600" dirty="0">
                <a:solidFill>
                  <a:srgbClr val="C00000"/>
                </a:solidFill>
              </a:rPr>
              <a:t>Implemented Voluntarily</a:t>
            </a:r>
          </a:p>
          <a:p>
            <a:pPr marL="285750" indent="-285750">
              <a:buFont typeface="Arial" panose="020B0604020202020204" pitchFamily="34" charset="0"/>
              <a:buChar char="•"/>
            </a:pPr>
            <a:r>
              <a:rPr lang="en-GB" sz="1600" dirty="0">
                <a:solidFill>
                  <a:schemeClr val="tx1"/>
                </a:solidFill>
              </a:rPr>
              <a:t>ECC Reports </a:t>
            </a:r>
          </a:p>
          <a:p>
            <a:r>
              <a:rPr lang="en-GB" sz="1600" dirty="0">
                <a:solidFill>
                  <a:srgbClr val="C00000"/>
                </a:solidFill>
              </a:rPr>
              <a:t>Studies to back up decisions and CEPT reports</a:t>
            </a:r>
          </a:p>
          <a:p>
            <a:pPr marL="285750" indent="-285750">
              <a:buFont typeface="Arial" panose="020B0604020202020204" pitchFamily="34" charset="0"/>
              <a:buChar char="•"/>
            </a:pPr>
            <a:r>
              <a:rPr lang="en-GB" sz="1600" dirty="0">
                <a:solidFill>
                  <a:schemeClr val="tx1"/>
                </a:solidFill>
              </a:rPr>
              <a:t>CEPT Reports </a:t>
            </a:r>
          </a:p>
          <a:p>
            <a:r>
              <a:rPr lang="en-GB" sz="1600" dirty="0">
                <a:solidFill>
                  <a:srgbClr val="C00000"/>
                </a:solidFill>
              </a:rPr>
              <a:t>Report in response to EC mandate</a:t>
            </a:r>
          </a:p>
          <a:p>
            <a:r>
              <a:rPr lang="en-GB" sz="1600" dirty="0">
                <a:solidFill>
                  <a:schemeClr val="tx1"/>
                </a:solidFill>
              </a:rPr>
              <a:t> </a:t>
            </a:r>
          </a:p>
        </p:txBody>
      </p:sp>
      <p:sp>
        <p:nvSpPr>
          <p:cNvPr id="32" name="Rectangle 31">
            <a:extLst>
              <a:ext uri="{FF2B5EF4-FFF2-40B4-BE49-F238E27FC236}">
                <a16:creationId xmlns:a16="http://schemas.microsoft.com/office/drawing/2014/main" xmlns="" id="{4B57EB71-8557-42BF-BEE6-F7DFB40B6C00}"/>
              </a:ext>
            </a:extLst>
          </p:cNvPr>
          <p:cNvSpPr/>
          <p:nvPr/>
        </p:nvSpPr>
        <p:spPr>
          <a:xfrm>
            <a:off x="193585" y="3717032"/>
            <a:ext cx="1540539" cy="305935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GB" sz="1600" dirty="0">
                <a:solidFill>
                  <a:schemeClr val="tx1"/>
                </a:solidFill>
              </a:rPr>
              <a:t>EU/EC Deliverables</a:t>
            </a:r>
          </a:p>
          <a:p>
            <a:pPr marL="285750" indent="-285750">
              <a:buFont typeface="Arial" panose="020B0604020202020204" pitchFamily="34" charset="0"/>
              <a:buChar char="•"/>
            </a:pPr>
            <a:r>
              <a:rPr lang="en-GB" sz="1600" dirty="0">
                <a:solidFill>
                  <a:schemeClr val="tx1"/>
                </a:solidFill>
              </a:rPr>
              <a:t>EC Directive</a:t>
            </a:r>
          </a:p>
          <a:p>
            <a:pPr marL="285750" indent="-285750">
              <a:buFont typeface="Arial" panose="020B0604020202020204" pitchFamily="34" charset="0"/>
              <a:buChar char="•"/>
            </a:pPr>
            <a:r>
              <a:rPr lang="en-GB" sz="1600" dirty="0">
                <a:solidFill>
                  <a:schemeClr val="tx1"/>
                </a:solidFill>
              </a:rPr>
              <a:t>EC Decisions</a:t>
            </a:r>
          </a:p>
          <a:p>
            <a:r>
              <a:rPr lang="en-GB" sz="1600" dirty="0">
                <a:solidFill>
                  <a:srgbClr val="C00000"/>
                </a:solidFill>
              </a:rPr>
              <a:t>mandatory for member states</a:t>
            </a:r>
          </a:p>
          <a:p>
            <a:pPr marL="285750" indent="-285750">
              <a:buFont typeface="Arial" panose="020B0604020202020204" pitchFamily="34" charset="0"/>
              <a:buChar char="•"/>
            </a:pPr>
            <a:r>
              <a:rPr lang="en-GB" sz="1600" dirty="0">
                <a:solidFill>
                  <a:schemeClr val="tx1"/>
                </a:solidFill>
              </a:rPr>
              <a:t>EC Mandate</a:t>
            </a:r>
          </a:p>
          <a:p>
            <a:r>
              <a:rPr lang="en-GB" sz="1600" dirty="0">
                <a:solidFill>
                  <a:srgbClr val="C00000"/>
                </a:solidFill>
              </a:rPr>
              <a:t>to CEPT and ETSI</a:t>
            </a:r>
          </a:p>
        </p:txBody>
      </p:sp>
      <p:sp>
        <p:nvSpPr>
          <p:cNvPr id="33" name="Rectangle 32">
            <a:extLst>
              <a:ext uri="{FF2B5EF4-FFF2-40B4-BE49-F238E27FC236}">
                <a16:creationId xmlns:a16="http://schemas.microsoft.com/office/drawing/2014/main" xmlns="" id="{7B5B62D2-D0E6-4865-9D85-CC76E6B3AF36}"/>
              </a:ext>
            </a:extLst>
          </p:cNvPr>
          <p:cNvSpPr/>
          <p:nvPr/>
        </p:nvSpPr>
        <p:spPr>
          <a:xfrm>
            <a:off x="4512631" y="4509120"/>
            <a:ext cx="2516456" cy="226726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GB" sz="1600" dirty="0">
                <a:solidFill>
                  <a:schemeClr val="tx1"/>
                </a:solidFill>
              </a:rPr>
              <a:t>ITU Deliverables</a:t>
            </a:r>
          </a:p>
          <a:p>
            <a:endParaRPr lang="en-GB" sz="1600" dirty="0">
              <a:solidFill>
                <a:schemeClr val="tx1"/>
              </a:solidFill>
            </a:endParaRPr>
          </a:p>
          <a:p>
            <a:pPr marL="285750" indent="-285750">
              <a:buFont typeface="Arial" panose="020B0604020202020204" pitchFamily="34" charset="0"/>
              <a:buChar char="•"/>
            </a:pPr>
            <a:r>
              <a:rPr lang="en-GB" sz="1200" dirty="0">
                <a:solidFill>
                  <a:schemeClr val="tx1"/>
                </a:solidFill>
              </a:rPr>
              <a:t>Radio Regulations </a:t>
            </a:r>
          </a:p>
          <a:p>
            <a:pPr marL="285750" indent="-285750">
              <a:buFont typeface="Arial" panose="020B0604020202020204" pitchFamily="34" charset="0"/>
              <a:buChar char="•"/>
            </a:pPr>
            <a:r>
              <a:rPr lang="en-GB" sz="1200" dirty="0">
                <a:solidFill>
                  <a:schemeClr val="tx1"/>
                </a:solidFill>
              </a:rPr>
              <a:t>Worldwide and regional allocations to different radio services</a:t>
            </a:r>
          </a:p>
          <a:p>
            <a:pPr marL="285750" indent="-285750">
              <a:buFont typeface="Arial" panose="020B0604020202020204" pitchFamily="34" charset="0"/>
              <a:buChar char="•"/>
            </a:pPr>
            <a:r>
              <a:rPr lang="en-GB" sz="1200" dirty="0">
                <a:solidFill>
                  <a:schemeClr val="tx1"/>
                </a:solidFill>
              </a:rPr>
              <a:t>Satellite Filings </a:t>
            </a:r>
          </a:p>
          <a:p>
            <a:pPr marL="285750" indent="-285750">
              <a:buFont typeface="Arial" panose="020B0604020202020204" pitchFamily="34" charset="0"/>
              <a:buChar char="•"/>
            </a:pPr>
            <a:r>
              <a:rPr lang="en-GB" sz="1200" dirty="0">
                <a:solidFill>
                  <a:schemeClr val="tx1"/>
                </a:solidFill>
              </a:rPr>
              <a:t>Registration of other services </a:t>
            </a:r>
          </a:p>
          <a:p>
            <a:endParaRPr lang="en-GB" sz="1600" dirty="0">
              <a:solidFill>
                <a:srgbClr val="C00000"/>
              </a:solidFill>
            </a:endParaRPr>
          </a:p>
          <a:p>
            <a:r>
              <a:rPr lang="en-GB" sz="1600" dirty="0">
                <a:solidFill>
                  <a:srgbClr val="C00000"/>
                </a:solidFill>
              </a:rPr>
              <a:t>International treaty status </a:t>
            </a:r>
          </a:p>
        </p:txBody>
      </p:sp>
      <p:sp>
        <p:nvSpPr>
          <p:cNvPr id="34" name="Rectangle 33">
            <a:extLst>
              <a:ext uri="{FF2B5EF4-FFF2-40B4-BE49-F238E27FC236}">
                <a16:creationId xmlns:a16="http://schemas.microsoft.com/office/drawing/2014/main" xmlns="" id="{70163F55-863A-4AF4-B268-2B4B93659D1E}"/>
              </a:ext>
            </a:extLst>
          </p:cNvPr>
          <p:cNvSpPr/>
          <p:nvPr/>
        </p:nvSpPr>
        <p:spPr>
          <a:xfrm>
            <a:off x="7087982" y="4509120"/>
            <a:ext cx="2077143" cy="226726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GB" sz="1600" dirty="0">
                <a:solidFill>
                  <a:schemeClr val="tx1"/>
                </a:solidFill>
              </a:rPr>
              <a:t>ITU Deliverables</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ITU-R Recommendations</a:t>
            </a:r>
          </a:p>
          <a:p>
            <a:pPr marL="285750" indent="-285750">
              <a:buFont typeface="Arial" panose="020B0604020202020204" pitchFamily="34" charset="0"/>
              <a:buChar char="•"/>
            </a:pPr>
            <a:r>
              <a:rPr lang="en-GB" sz="1400" dirty="0">
                <a:solidFill>
                  <a:schemeClr val="tx1"/>
                </a:solidFill>
              </a:rPr>
              <a:t>ITU-R Reports</a:t>
            </a:r>
          </a:p>
          <a:p>
            <a:endParaRPr lang="en-GB" sz="1400" dirty="0">
              <a:solidFill>
                <a:schemeClr val="tx1"/>
              </a:solidFill>
            </a:endParaRPr>
          </a:p>
          <a:p>
            <a:r>
              <a:rPr lang="en-GB" sz="1400" dirty="0">
                <a:solidFill>
                  <a:srgbClr val="C00000"/>
                </a:solidFill>
              </a:rPr>
              <a:t>Voluntary Harmonisation and Technical Information documents</a:t>
            </a:r>
          </a:p>
        </p:txBody>
      </p:sp>
      <p:sp>
        <p:nvSpPr>
          <p:cNvPr id="21" name="Rectangle 20">
            <a:extLst>
              <a:ext uri="{FF2B5EF4-FFF2-40B4-BE49-F238E27FC236}">
                <a16:creationId xmlns:a16="http://schemas.microsoft.com/office/drawing/2014/main" xmlns="" id="{115EE918-EE8A-4EDA-8BA3-C8EF4D4DCE41}"/>
              </a:ext>
            </a:extLst>
          </p:cNvPr>
          <p:cNvSpPr/>
          <p:nvPr/>
        </p:nvSpPr>
        <p:spPr>
          <a:xfrm>
            <a:off x="7411909" y="3377561"/>
            <a:ext cx="1508102" cy="6856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Study Groups </a:t>
            </a:r>
          </a:p>
          <a:p>
            <a:pPr algn="ctr"/>
            <a:r>
              <a:rPr lang="en-GB" sz="1400" dirty="0">
                <a:solidFill>
                  <a:schemeClr val="tx1"/>
                </a:solidFill>
              </a:rPr>
              <a:t>RA-19</a:t>
            </a:r>
          </a:p>
        </p:txBody>
      </p:sp>
      <p:cxnSp>
        <p:nvCxnSpPr>
          <p:cNvPr id="25" name="Straight Connector 62">
            <a:extLst>
              <a:ext uri="{FF2B5EF4-FFF2-40B4-BE49-F238E27FC236}">
                <a16:creationId xmlns:a16="http://schemas.microsoft.com/office/drawing/2014/main" xmlns="" id="{0297CEDA-C990-4766-B8A3-EBE223196429}"/>
              </a:ext>
            </a:extLst>
          </p:cNvPr>
          <p:cNvCxnSpPr>
            <a:cxnSpLocks noChangeShapeType="1"/>
          </p:cNvCxnSpPr>
          <p:nvPr/>
        </p:nvCxnSpPr>
        <p:spPr bwMode="auto">
          <a:xfrm flipH="1">
            <a:off x="5964152" y="2742572"/>
            <a:ext cx="628818" cy="580769"/>
          </a:xfrm>
          <a:prstGeom prst="line">
            <a:avLst/>
          </a:prstGeom>
          <a:noFill/>
          <a:ln w="19050" algn="ctr">
            <a:solidFill>
              <a:srgbClr val="FF0000"/>
            </a:solidFill>
            <a:round/>
            <a:headEnd/>
            <a:tailEnd/>
          </a:ln>
        </p:spPr>
      </p:cxn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6123" y="1672767"/>
            <a:ext cx="1949329" cy="748121"/>
          </a:xfrm>
          <a:prstGeom prst="rect">
            <a:avLst/>
          </a:prstGeom>
        </p:spPr>
      </p:pic>
      <p:sp>
        <p:nvSpPr>
          <p:cNvPr id="26" name="Rectangle 25">
            <a:extLst>
              <a:ext uri="{FF2B5EF4-FFF2-40B4-BE49-F238E27FC236}">
                <a16:creationId xmlns:a16="http://schemas.microsoft.com/office/drawing/2014/main" xmlns="" id="{D83BC7C9-802F-46BA-90EC-9496CB6E2F16}"/>
              </a:ext>
            </a:extLst>
          </p:cNvPr>
          <p:cNvSpPr/>
          <p:nvPr/>
        </p:nvSpPr>
        <p:spPr>
          <a:xfrm>
            <a:off x="4932047" y="3319435"/>
            <a:ext cx="1946768" cy="7576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Secretariat &amp; </a:t>
            </a:r>
          </a:p>
          <a:p>
            <a:pPr algn="ctr"/>
            <a:r>
              <a:rPr lang="en-GB" sz="1400" dirty="0">
                <a:solidFill>
                  <a:schemeClr val="tx1"/>
                </a:solidFill>
              </a:rPr>
              <a:t>World Radio Conference (WRC-19) </a:t>
            </a:r>
          </a:p>
        </p:txBody>
      </p:sp>
      <p:cxnSp>
        <p:nvCxnSpPr>
          <p:cNvPr id="27" name="Straight Connector 62">
            <a:extLst>
              <a:ext uri="{FF2B5EF4-FFF2-40B4-BE49-F238E27FC236}">
                <a16:creationId xmlns:a16="http://schemas.microsoft.com/office/drawing/2014/main" xmlns="" id="{0290ECF5-3179-4858-B599-BDCAADE35796}"/>
              </a:ext>
            </a:extLst>
          </p:cNvPr>
          <p:cNvCxnSpPr>
            <a:cxnSpLocks noChangeShapeType="1"/>
          </p:cNvCxnSpPr>
          <p:nvPr/>
        </p:nvCxnSpPr>
        <p:spPr bwMode="auto">
          <a:xfrm>
            <a:off x="8178555" y="4060441"/>
            <a:ext cx="0" cy="448679"/>
          </a:xfrm>
          <a:prstGeom prst="line">
            <a:avLst/>
          </a:prstGeom>
          <a:noFill/>
          <a:ln w="19050" algn="ctr">
            <a:solidFill>
              <a:srgbClr val="FF0000"/>
            </a:solidFill>
            <a:round/>
            <a:headEnd/>
            <a:tailEnd/>
          </a:ln>
        </p:spPr>
      </p:cxnSp>
    </p:spTree>
    <p:extLst>
      <p:ext uri="{BB962C8B-B14F-4D97-AF65-F5344CB8AC3E}">
        <p14:creationId xmlns:p14="http://schemas.microsoft.com/office/powerpoint/2010/main" val="382667010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5292080" y="912813"/>
            <a:ext cx="3391545" cy="687387"/>
          </a:xfrm>
        </p:spPr>
        <p:txBody>
          <a:bodyPr/>
          <a:lstStyle/>
          <a:p>
            <a:pPr eaLnBrk="1" hangingPunct="1"/>
            <a:r>
              <a:rPr lang="en-GB" dirty="0"/>
              <a:t>Finally..</a:t>
            </a:r>
          </a:p>
        </p:txBody>
      </p:sp>
      <p:sp>
        <p:nvSpPr>
          <p:cNvPr id="7170" name="Content Placeholder 2"/>
          <p:cNvSpPr>
            <a:spLocks noGrp="1"/>
          </p:cNvSpPr>
          <p:nvPr>
            <p:ph idx="1"/>
          </p:nvPr>
        </p:nvSpPr>
        <p:spPr>
          <a:xfrm>
            <a:off x="179512" y="1628800"/>
            <a:ext cx="8964488" cy="5229200"/>
          </a:xfrm>
        </p:spPr>
        <p:txBody>
          <a:bodyPr/>
          <a:lstStyle/>
          <a:p>
            <a:pPr marL="0" indent="0" eaLnBrk="1" hangingPunct="1">
              <a:buNone/>
            </a:pPr>
            <a:endParaRPr lang="en-GB" dirty="0">
              <a:solidFill>
                <a:srgbClr val="002060"/>
              </a:solidFill>
            </a:endParaRPr>
          </a:p>
          <a:p>
            <a:pPr marL="0" indent="0" algn="ctr" eaLnBrk="1" hangingPunct="1">
              <a:buNone/>
            </a:pPr>
            <a:r>
              <a:rPr lang="en-GB" sz="4400" dirty="0">
                <a:solidFill>
                  <a:srgbClr val="002060"/>
                </a:solidFill>
              </a:rPr>
              <a:t>Thank you very much</a:t>
            </a:r>
            <a:br>
              <a:rPr lang="en-GB" sz="4400" dirty="0">
                <a:solidFill>
                  <a:srgbClr val="002060"/>
                </a:solidFill>
              </a:rPr>
            </a:br>
            <a:endParaRPr lang="en-GB" sz="4400" dirty="0">
              <a:solidFill>
                <a:srgbClr val="002060"/>
              </a:solidFill>
            </a:endParaRPr>
          </a:p>
          <a:p>
            <a:pPr marL="0" indent="0" algn="ctr" eaLnBrk="1" hangingPunct="1">
              <a:buNone/>
            </a:pPr>
            <a:r>
              <a:rPr lang="en-GB" dirty="0">
                <a:solidFill>
                  <a:srgbClr val="002060"/>
                </a:solidFill>
              </a:rPr>
              <a:t>Further information on:</a:t>
            </a:r>
            <a:br>
              <a:rPr lang="en-GB" dirty="0">
                <a:solidFill>
                  <a:srgbClr val="002060"/>
                </a:solidFill>
              </a:rPr>
            </a:br>
            <a:r>
              <a:rPr lang="en-GB" dirty="0">
                <a:solidFill>
                  <a:srgbClr val="002060"/>
                </a:solidFill>
                <a:hlinkClick r:id="rId3"/>
              </a:rPr>
              <a:t>www.cept.org/ecc</a:t>
            </a:r>
            <a:endParaRPr lang="en-GB"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20</a:t>
            </a:fld>
            <a:endParaRPr lang="en-GB"/>
          </a:p>
        </p:txBody>
      </p:sp>
    </p:spTree>
    <p:extLst>
      <p:ext uri="{BB962C8B-B14F-4D97-AF65-F5344CB8AC3E}">
        <p14:creationId xmlns:p14="http://schemas.microsoft.com/office/powerpoint/2010/main" val="74822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614" y="1619250"/>
            <a:ext cx="2095500" cy="1809750"/>
          </a:xfrm>
          <a:prstGeom prst="rect">
            <a:avLst/>
          </a:prstGeom>
        </p:spPr>
      </p:pic>
      <p:grpSp>
        <p:nvGrpSpPr>
          <p:cNvPr id="12" name="Group 11">
            <a:extLst>
              <a:ext uri="{FF2B5EF4-FFF2-40B4-BE49-F238E27FC236}">
                <a16:creationId xmlns:a16="http://schemas.microsoft.com/office/drawing/2014/main" xmlns="" id="{B6F41BD9-B1A6-48FC-86C8-4B5A78BFA383}"/>
              </a:ext>
            </a:extLst>
          </p:cNvPr>
          <p:cNvGrpSpPr/>
          <p:nvPr/>
        </p:nvGrpSpPr>
        <p:grpSpPr>
          <a:xfrm>
            <a:off x="5652120" y="3263969"/>
            <a:ext cx="2655119" cy="669087"/>
            <a:chOff x="4626931" y="4736897"/>
            <a:chExt cx="2655119" cy="669087"/>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6931" y="4736897"/>
              <a:ext cx="2076722" cy="6665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400" y="4758284"/>
              <a:ext cx="628650" cy="647700"/>
            </a:xfrm>
            <a:prstGeom prst="rect">
              <a:avLst/>
            </a:prstGeom>
          </p:spPr>
        </p:pic>
      </p:gr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011" y="2131574"/>
            <a:ext cx="2090774" cy="631177"/>
          </a:xfrm>
          <a:prstGeom prst="rect">
            <a:avLst/>
          </a:prstGeom>
        </p:spPr>
      </p:pic>
      <p:grpSp>
        <p:nvGrpSpPr>
          <p:cNvPr id="15" name="Group 14">
            <a:extLst>
              <a:ext uri="{FF2B5EF4-FFF2-40B4-BE49-F238E27FC236}">
                <a16:creationId xmlns:a16="http://schemas.microsoft.com/office/drawing/2014/main" xmlns="" id="{32E392AB-D815-45B7-A0B6-B2A0BD8D9E02}"/>
              </a:ext>
            </a:extLst>
          </p:cNvPr>
          <p:cNvGrpSpPr/>
          <p:nvPr/>
        </p:nvGrpSpPr>
        <p:grpSpPr>
          <a:xfrm>
            <a:off x="4847988" y="2372494"/>
            <a:ext cx="1424040" cy="552450"/>
            <a:chOff x="6009174" y="5044058"/>
            <a:chExt cx="1424040" cy="552450"/>
          </a:xfrm>
        </p:grpSpPr>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9174" y="5044058"/>
              <a:ext cx="552450" cy="552450"/>
            </a:xfrm>
            <a:prstGeom prst="rect">
              <a:avLst/>
            </a:prstGeom>
          </p:spPr>
        </p:pic>
        <p:sp>
          <p:nvSpPr>
            <p:cNvPr id="10" name="Rectangle 9"/>
            <p:cNvSpPr/>
            <p:nvPr/>
          </p:nvSpPr>
          <p:spPr>
            <a:xfrm>
              <a:off x="6561624" y="5124815"/>
              <a:ext cx="871590" cy="307777"/>
            </a:xfrm>
            <a:prstGeom prst="rect">
              <a:avLst/>
            </a:prstGeom>
          </p:spPr>
          <p:txBody>
            <a:bodyPr wrap="square">
              <a:spAutoFit/>
            </a:bodyPr>
            <a:lstStyle/>
            <a:p>
              <a:r>
                <a:rPr lang="en-GB" b="1" dirty="0"/>
                <a:t>CISPR</a:t>
              </a:r>
            </a:p>
          </p:txBody>
        </p:sp>
      </p:grpSp>
      <p:sp>
        <p:nvSpPr>
          <p:cNvPr id="13" name="Rectangle 12">
            <a:extLst>
              <a:ext uri="{FF2B5EF4-FFF2-40B4-BE49-F238E27FC236}">
                <a16:creationId xmlns:a16="http://schemas.microsoft.com/office/drawing/2014/main" xmlns="" id="{90057B25-96B9-44E9-8D48-ABF840CC1F85}"/>
              </a:ext>
            </a:extLst>
          </p:cNvPr>
          <p:cNvSpPr/>
          <p:nvPr/>
        </p:nvSpPr>
        <p:spPr>
          <a:xfrm>
            <a:off x="2051061" y="908720"/>
            <a:ext cx="4362428" cy="6856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International Standards Engagement</a:t>
            </a:r>
          </a:p>
        </p:txBody>
      </p:sp>
      <p:cxnSp>
        <p:nvCxnSpPr>
          <p:cNvPr id="20" name="Straight Connector 62">
            <a:extLst>
              <a:ext uri="{FF2B5EF4-FFF2-40B4-BE49-F238E27FC236}">
                <a16:creationId xmlns:a16="http://schemas.microsoft.com/office/drawing/2014/main" xmlns="" id="{146FFCA3-98EE-493F-82BD-A4C1C7DB9334}"/>
              </a:ext>
            </a:extLst>
          </p:cNvPr>
          <p:cNvCxnSpPr>
            <a:cxnSpLocks noChangeShapeType="1"/>
          </p:cNvCxnSpPr>
          <p:nvPr/>
        </p:nvCxnSpPr>
        <p:spPr bwMode="auto">
          <a:xfrm>
            <a:off x="4177760" y="2024187"/>
            <a:ext cx="0" cy="4772456"/>
          </a:xfrm>
          <a:prstGeom prst="line">
            <a:avLst/>
          </a:prstGeom>
          <a:noFill/>
          <a:ln w="19050" algn="ctr">
            <a:solidFill>
              <a:srgbClr val="FF0000"/>
            </a:solidFill>
            <a:round/>
            <a:headEnd/>
            <a:tailEnd/>
          </a:ln>
        </p:spPr>
      </p:cxnSp>
      <p:sp>
        <p:nvSpPr>
          <p:cNvPr id="21" name="Rectangle 20">
            <a:extLst>
              <a:ext uri="{FF2B5EF4-FFF2-40B4-BE49-F238E27FC236}">
                <a16:creationId xmlns:a16="http://schemas.microsoft.com/office/drawing/2014/main" xmlns="" id="{4931C4BF-B668-428E-B377-C935C9EB7C5B}"/>
              </a:ext>
            </a:extLst>
          </p:cNvPr>
          <p:cNvSpPr/>
          <p:nvPr/>
        </p:nvSpPr>
        <p:spPr>
          <a:xfrm>
            <a:off x="2648960" y="2131574"/>
            <a:ext cx="1428551" cy="6856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CEN</a:t>
            </a:r>
          </a:p>
          <a:p>
            <a:pPr algn="ctr"/>
            <a:r>
              <a:rPr lang="en-GB" dirty="0">
                <a:solidFill>
                  <a:schemeClr val="tx1"/>
                </a:solidFill>
              </a:rPr>
              <a:t>CENELEC</a:t>
            </a:r>
          </a:p>
        </p:txBody>
      </p:sp>
      <p:cxnSp>
        <p:nvCxnSpPr>
          <p:cNvPr id="22" name="Straight Connector 62">
            <a:extLst>
              <a:ext uri="{FF2B5EF4-FFF2-40B4-BE49-F238E27FC236}">
                <a16:creationId xmlns:a16="http://schemas.microsoft.com/office/drawing/2014/main" xmlns="" id="{7D3CC23B-1500-45B2-B50D-73352AEE7BD4}"/>
              </a:ext>
            </a:extLst>
          </p:cNvPr>
          <p:cNvCxnSpPr>
            <a:cxnSpLocks noChangeShapeType="1"/>
          </p:cNvCxnSpPr>
          <p:nvPr/>
        </p:nvCxnSpPr>
        <p:spPr bwMode="auto">
          <a:xfrm>
            <a:off x="2190632" y="2955827"/>
            <a:ext cx="7779" cy="617189"/>
          </a:xfrm>
          <a:prstGeom prst="line">
            <a:avLst/>
          </a:prstGeom>
          <a:noFill/>
          <a:ln w="19050" algn="ctr">
            <a:solidFill>
              <a:srgbClr val="FF0000"/>
            </a:solidFill>
            <a:round/>
            <a:headEnd/>
            <a:tailEnd/>
          </a:ln>
        </p:spPr>
      </p:cxnSp>
      <p:sp>
        <p:nvSpPr>
          <p:cNvPr id="24" name="Rectangle 23">
            <a:extLst>
              <a:ext uri="{FF2B5EF4-FFF2-40B4-BE49-F238E27FC236}">
                <a16:creationId xmlns:a16="http://schemas.microsoft.com/office/drawing/2014/main" xmlns="" id="{18E5D072-4142-49AA-A175-2CB5610190C3}"/>
              </a:ext>
            </a:extLst>
          </p:cNvPr>
          <p:cNvSpPr/>
          <p:nvPr/>
        </p:nvSpPr>
        <p:spPr>
          <a:xfrm>
            <a:off x="330011" y="3623124"/>
            <a:ext cx="3606987" cy="319025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GB" sz="1600" dirty="0">
                <a:solidFill>
                  <a:schemeClr val="tx1"/>
                </a:solidFill>
              </a:rPr>
              <a:t>ETSI – CEN -CENELEC Deliverables</a:t>
            </a:r>
          </a:p>
          <a:p>
            <a:endParaRPr lang="en-GB" sz="1600" dirty="0">
              <a:solidFill>
                <a:schemeClr val="tx1"/>
              </a:solidFill>
            </a:endParaRPr>
          </a:p>
          <a:p>
            <a:pPr marL="285750" indent="-285750">
              <a:buFont typeface="Arial" panose="020B0604020202020204" pitchFamily="34" charset="0"/>
              <a:buChar char="•"/>
            </a:pPr>
            <a:r>
              <a:rPr lang="en-GB" sz="1400" dirty="0">
                <a:solidFill>
                  <a:schemeClr val="tx1"/>
                </a:solidFill>
              </a:rPr>
              <a:t>European Norms (EN)</a:t>
            </a:r>
          </a:p>
          <a:p>
            <a:r>
              <a:rPr lang="en-GB" sz="1400" dirty="0">
                <a:solidFill>
                  <a:schemeClr val="tx1"/>
                </a:solidFill>
              </a:rPr>
              <a:t>Pseudo-Regulatory Standards</a:t>
            </a:r>
          </a:p>
          <a:p>
            <a:pPr marL="285750" indent="-285750">
              <a:buFont typeface="Arial" panose="020B0604020202020204" pitchFamily="34" charset="0"/>
              <a:buChar char="•"/>
            </a:pPr>
            <a:r>
              <a:rPr lang="en-GB" sz="1400" dirty="0">
                <a:solidFill>
                  <a:schemeClr val="tx1"/>
                </a:solidFill>
              </a:rPr>
              <a:t>Technical Specifications (TS)</a:t>
            </a:r>
          </a:p>
          <a:p>
            <a:r>
              <a:rPr lang="en-GB" sz="1400" dirty="0">
                <a:solidFill>
                  <a:schemeClr val="tx1"/>
                </a:solidFill>
              </a:rPr>
              <a:t>Voluntary Same status as other International standards</a:t>
            </a:r>
          </a:p>
          <a:p>
            <a:pPr marL="285750" indent="-285750">
              <a:buFont typeface="Arial" panose="020B0604020202020204" pitchFamily="34" charset="0"/>
              <a:buChar char="•"/>
            </a:pPr>
            <a:r>
              <a:rPr lang="en-GB" sz="1400" dirty="0">
                <a:solidFill>
                  <a:schemeClr val="tx1"/>
                </a:solidFill>
              </a:rPr>
              <a:t>Technical Reports (TR) </a:t>
            </a:r>
          </a:p>
          <a:p>
            <a:r>
              <a:rPr lang="en-GB" sz="1400" dirty="0">
                <a:solidFill>
                  <a:schemeClr val="tx1"/>
                </a:solidFill>
              </a:rPr>
              <a:t>Information to back up decisions and reports</a:t>
            </a:r>
          </a:p>
          <a:p>
            <a:pPr marL="285750" indent="-285750">
              <a:buFont typeface="Arial" panose="020B0604020202020204" pitchFamily="34" charset="0"/>
              <a:buChar char="•"/>
            </a:pPr>
            <a:r>
              <a:rPr lang="en-GB" sz="1400" dirty="0" err="1">
                <a:solidFill>
                  <a:schemeClr val="tx1"/>
                </a:solidFill>
              </a:rPr>
              <a:t>SRDocs</a:t>
            </a:r>
            <a:r>
              <a:rPr lang="en-GB" sz="1400" dirty="0">
                <a:solidFill>
                  <a:schemeClr val="tx1"/>
                </a:solidFill>
              </a:rPr>
              <a:t> </a:t>
            </a:r>
          </a:p>
          <a:p>
            <a:r>
              <a:rPr lang="en-GB" sz="1400" dirty="0">
                <a:solidFill>
                  <a:schemeClr val="tx1"/>
                </a:solidFill>
              </a:rPr>
              <a:t>Formal Request to CEPT for spectrum</a:t>
            </a:r>
          </a:p>
        </p:txBody>
      </p:sp>
      <p:sp>
        <p:nvSpPr>
          <p:cNvPr id="25" name="Rectangle 24">
            <a:extLst>
              <a:ext uri="{FF2B5EF4-FFF2-40B4-BE49-F238E27FC236}">
                <a16:creationId xmlns:a16="http://schemas.microsoft.com/office/drawing/2014/main" xmlns="" id="{556F16CB-EC6B-4148-8466-C23DA5F02E86}"/>
              </a:ext>
            </a:extLst>
          </p:cNvPr>
          <p:cNvSpPr/>
          <p:nvPr/>
        </p:nvSpPr>
        <p:spPr>
          <a:xfrm>
            <a:off x="4847988" y="4158496"/>
            <a:ext cx="3606987" cy="186279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GB" sz="1600" dirty="0">
                <a:solidFill>
                  <a:schemeClr val="tx1"/>
                </a:solidFill>
              </a:rPr>
              <a:t>International Standards </a:t>
            </a:r>
          </a:p>
          <a:p>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IEEE 802 (W-Fi, Bluetooth </a:t>
            </a:r>
            <a:r>
              <a:rPr lang="en-GB" sz="1600" dirty="0" err="1">
                <a:solidFill>
                  <a:schemeClr val="tx1"/>
                </a:solidFill>
              </a:rPr>
              <a:t>ZigBEE</a:t>
            </a:r>
            <a:r>
              <a:rPr lang="en-GB" sz="1600" dirty="0">
                <a:solidFill>
                  <a:schemeClr val="tx1"/>
                </a:solidFill>
              </a:rPr>
              <a:t>,  5G?, etc) </a:t>
            </a:r>
          </a:p>
          <a:p>
            <a:pPr marL="285750" indent="-285750">
              <a:buFont typeface="Arial" panose="020B0604020202020204" pitchFamily="34" charset="0"/>
              <a:buChar char="•"/>
            </a:pPr>
            <a:r>
              <a:rPr lang="en-GB" sz="1600" dirty="0">
                <a:solidFill>
                  <a:schemeClr val="tx1"/>
                </a:solidFill>
              </a:rPr>
              <a:t>3GPP (CDMA, LTE 3G/4G/5G?)</a:t>
            </a:r>
          </a:p>
          <a:p>
            <a:pPr marL="285750" indent="-285750">
              <a:buFont typeface="Arial" panose="020B0604020202020204" pitchFamily="34" charset="0"/>
              <a:buChar char="•"/>
            </a:pPr>
            <a:r>
              <a:rPr lang="en-GB" sz="1600" dirty="0">
                <a:solidFill>
                  <a:schemeClr val="tx1"/>
                </a:solidFill>
              </a:rPr>
              <a:t>CISPR IEC (EMC Standards) </a:t>
            </a:r>
          </a:p>
        </p:txBody>
      </p:sp>
    </p:spTree>
    <p:extLst>
      <p:ext uri="{BB962C8B-B14F-4D97-AF65-F5344CB8AC3E}">
        <p14:creationId xmlns:p14="http://schemas.microsoft.com/office/powerpoint/2010/main" val="18310911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
            <a:extLst>
              <a:ext uri="{FF2B5EF4-FFF2-40B4-BE49-F238E27FC236}">
                <a16:creationId xmlns:a16="http://schemas.microsoft.com/office/drawing/2014/main" xmlns="" id="{5BE49699-E6CF-4FD2-A86E-8B7CCCE32F58}"/>
              </a:ext>
            </a:extLst>
          </p:cNvPr>
          <p:cNvGrpSpPr>
            <a:grpSpLocks/>
          </p:cNvGrpSpPr>
          <p:nvPr/>
        </p:nvGrpSpPr>
        <p:grpSpPr bwMode="auto">
          <a:xfrm>
            <a:off x="395536" y="908720"/>
            <a:ext cx="7875588" cy="5486400"/>
            <a:chOff x="450850" y="134938"/>
            <a:chExt cx="7875588" cy="5485925"/>
          </a:xfrm>
        </p:grpSpPr>
        <p:sp>
          <p:nvSpPr>
            <p:cNvPr id="2052" name="Rectangle 6">
              <a:extLst>
                <a:ext uri="{FF2B5EF4-FFF2-40B4-BE49-F238E27FC236}">
                  <a16:creationId xmlns:a16="http://schemas.microsoft.com/office/drawing/2014/main" xmlns="" id="{B04BA89D-16FE-44E8-8C9B-81418C011148}"/>
                </a:ext>
              </a:extLst>
            </p:cNvPr>
            <p:cNvSpPr>
              <a:spLocks noChangeArrowheads="1"/>
            </p:cNvSpPr>
            <p:nvPr/>
          </p:nvSpPr>
          <p:spPr bwMode="auto">
            <a:xfrm>
              <a:off x="836613" y="134938"/>
              <a:ext cx="7477125" cy="692150"/>
            </a:xfrm>
            <a:prstGeom prst="rect">
              <a:avLst/>
            </a:prstGeom>
            <a:gradFill rotWithShape="0">
              <a:gsLst>
                <a:gs pos="0">
                  <a:srgbClr val="000066"/>
                </a:gs>
                <a:gs pos="50000">
                  <a:srgbClr val="000099"/>
                </a:gs>
                <a:gs pos="100000">
                  <a:srgbClr val="000066"/>
                </a:gs>
              </a:gsLst>
              <a:lin ang="2700000" scaled="1"/>
            </a:gra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da-DK" altLang="da-DK" sz="2400">
                <a:solidFill>
                  <a:schemeClr val="bg1"/>
                </a:solidFill>
                <a:latin typeface="Times New Roman" panose="02020603050405020304" pitchFamily="18" charset="0"/>
              </a:endParaRPr>
            </a:p>
          </p:txBody>
        </p:sp>
        <p:sp>
          <p:nvSpPr>
            <p:cNvPr id="2053" name="Text Box 7">
              <a:extLst>
                <a:ext uri="{FF2B5EF4-FFF2-40B4-BE49-F238E27FC236}">
                  <a16:creationId xmlns:a16="http://schemas.microsoft.com/office/drawing/2014/main" xmlns="" id="{CD94C9F2-0D7F-428D-B2C1-0842232241EA}"/>
                </a:ext>
              </a:extLst>
            </p:cNvPr>
            <p:cNvSpPr txBox="1">
              <a:spLocks noChangeArrowheads="1"/>
            </p:cNvSpPr>
            <p:nvPr/>
          </p:nvSpPr>
          <p:spPr bwMode="auto">
            <a:xfrm>
              <a:off x="2797175" y="163513"/>
              <a:ext cx="3719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da-DK" sz="2800" b="1">
                  <a:solidFill>
                    <a:schemeClr val="bg1"/>
                  </a:solidFill>
                </a:rPr>
                <a:t>Structure of the ECC</a:t>
              </a:r>
              <a:endParaRPr lang="en-US" altLang="da-DK" sz="2800" b="1">
                <a:solidFill>
                  <a:schemeClr val="bg1"/>
                </a:solidFill>
              </a:endParaRPr>
            </a:p>
          </p:txBody>
        </p:sp>
        <p:pic>
          <p:nvPicPr>
            <p:cNvPr id="2054" name="Picture 5">
              <a:extLst>
                <a:ext uri="{FF2B5EF4-FFF2-40B4-BE49-F238E27FC236}">
                  <a16:creationId xmlns:a16="http://schemas.microsoft.com/office/drawing/2014/main" xmlns="" id="{FC790772-8D83-4C92-8581-F20CADBFFF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13" y="1014413"/>
              <a:ext cx="18954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Line 2">
              <a:extLst>
                <a:ext uri="{FF2B5EF4-FFF2-40B4-BE49-F238E27FC236}">
                  <a16:creationId xmlns:a16="http://schemas.microsoft.com/office/drawing/2014/main" xmlns="" id="{D88E817A-34E2-4A44-A6C9-BA3B60EC55FD}"/>
                </a:ext>
              </a:extLst>
            </p:cNvPr>
            <p:cNvSpPr>
              <a:spLocks noChangeAspect="1" noChangeShapeType="1"/>
            </p:cNvSpPr>
            <p:nvPr/>
          </p:nvSpPr>
          <p:spPr bwMode="auto">
            <a:xfrm flipV="1">
              <a:off x="2451100" y="3341688"/>
              <a:ext cx="0" cy="17621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6" name="Line 49">
              <a:extLst>
                <a:ext uri="{FF2B5EF4-FFF2-40B4-BE49-F238E27FC236}">
                  <a16:creationId xmlns:a16="http://schemas.microsoft.com/office/drawing/2014/main" xmlns="" id="{CA891F98-8DFF-494E-80E0-A7BB6B75DA66}"/>
                </a:ext>
              </a:extLst>
            </p:cNvPr>
            <p:cNvSpPr>
              <a:spLocks noChangeAspect="1" noChangeShapeType="1"/>
            </p:cNvSpPr>
            <p:nvPr/>
          </p:nvSpPr>
          <p:spPr bwMode="auto">
            <a:xfrm flipV="1">
              <a:off x="6645275" y="3340100"/>
              <a:ext cx="0" cy="14128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7" name="Line 50">
              <a:extLst>
                <a:ext uri="{FF2B5EF4-FFF2-40B4-BE49-F238E27FC236}">
                  <a16:creationId xmlns:a16="http://schemas.microsoft.com/office/drawing/2014/main" xmlns="" id="{FBF0191C-70BB-4EA2-94DA-B33EA36EBF65}"/>
                </a:ext>
              </a:extLst>
            </p:cNvPr>
            <p:cNvSpPr>
              <a:spLocks noChangeAspect="1" noChangeShapeType="1"/>
            </p:cNvSpPr>
            <p:nvPr/>
          </p:nvSpPr>
          <p:spPr bwMode="auto">
            <a:xfrm flipV="1">
              <a:off x="1066800" y="3340100"/>
              <a:ext cx="0" cy="1778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8" name="Line 5">
              <a:extLst>
                <a:ext uri="{FF2B5EF4-FFF2-40B4-BE49-F238E27FC236}">
                  <a16:creationId xmlns:a16="http://schemas.microsoft.com/office/drawing/2014/main" xmlns="" id="{926B9872-F861-42DD-8A95-A67421D13743}"/>
                </a:ext>
              </a:extLst>
            </p:cNvPr>
            <p:cNvSpPr>
              <a:spLocks noChangeAspect="1" noChangeShapeType="1"/>
            </p:cNvSpPr>
            <p:nvPr/>
          </p:nvSpPr>
          <p:spPr bwMode="auto">
            <a:xfrm flipV="1">
              <a:off x="5241925" y="3346450"/>
              <a:ext cx="0" cy="15557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0" name="Rounded Rectangle 49">
              <a:extLst>
                <a:ext uri="{FF2B5EF4-FFF2-40B4-BE49-F238E27FC236}">
                  <a16:creationId xmlns:a16="http://schemas.microsoft.com/office/drawing/2014/main" xmlns="" id="{636409BB-513E-4E0D-A027-0C7F71C338FB}"/>
                </a:ext>
              </a:extLst>
            </p:cNvPr>
            <p:cNvSpPr>
              <a:spLocks noChangeAspect="1"/>
            </p:cNvSpPr>
            <p:nvPr/>
          </p:nvSpPr>
          <p:spPr>
            <a:xfrm>
              <a:off x="450850" y="3506496"/>
              <a:ext cx="1211263" cy="1579425"/>
            </a:xfrm>
            <a:prstGeom prst="roundRect">
              <a:avLst/>
            </a:prstGeom>
            <a:solidFill>
              <a:srgbClr val="CCFFCC"/>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 name="Rounded Rectangle 50">
              <a:extLst>
                <a:ext uri="{FF2B5EF4-FFF2-40B4-BE49-F238E27FC236}">
                  <a16:creationId xmlns:a16="http://schemas.microsoft.com/office/drawing/2014/main" xmlns="" id="{078CB966-C251-4D0C-9ECD-2D9C26AF01AC}"/>
                </a:ext>
              </a:extLst>
            </p:cNvPr>
            <p:cNvSpPr>
              <a:spLocks noChangeAspect="1"/>
            </p:cNvSpPr>
            <p:nvPr/>
          </p:nvSpPr>
          <p:spPr>
            <a:xfrm>
              <a:off x="1847850" y="3506496"/>
              <a:ext cx="1211263" cy="1579425"/>
            </a:xfrm>
            <a:prstGeom prst="roundRect">
              <a:avLst/>
            </a:prstGeom>
            <a:solidFill>
              <a:srgbClr val="CCFFCC"/>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 name="Rounded Rectangle 53">
              <a:extLst>
                <a:ext uri="{FF2B5EF4-FFF2-40B4-BE49-F238E27FC236}">
                  <a16:creationId xmlns:a16="http://schemas.microsoft.com/office/drawing/2014/main" xmlns="" id="{6A018C66-3963-4B96-AB7E-5729DFF3AB03}"/>
                </a:ext>
              </a:extLst>
            </p:cNvPr>
            <p:cNvSpPr>
              <a:spLocks noChangeAspect="1"/>
            </p:cNvSpPr>
            <p:nvPr/>
          </p:nvSpPr>
          <p:spPr>
            <a:xfrm>
              <a:off x="3238500" y="3495384"/>
              <a:ext cx="1211263" cy="1579426"/>
            </a:xfrm>
            <a:prstGeom prst="roundRect">
              <a:avLst/>
            </a:prstGeom>
            <a:solidFill>
              <a:srgbClr val="CCFFCC"/>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 name="Rounded Rectangle 55">
              <a:extLst>
                <a:ext uri="{FF2B5EF4-FFF2-40B4-BE49-F238E27FC236}">
                  <a16:creationId xmlns:a16="http://schemas.microsoft.com/office/drawing/2014/main" xmlns="" id="{D06C9C1A-1FA7-4D54-8FA0-CA6CE265E511}"/>
                </a:ext>
              </a:extLst>
            </p:cNvPr>
            <p:cNvSpPr>
              <a:spLocks noChangeAspect="1"/>
            </p:cNvSpPr>
            <p:nvPr/>
          </p:nvSpPr>
          <p:spPr>
            <a:xfrm>
              <a:off x="4637088" y="3489035"/>
              <a:ext cx="1211262" cy="1579426"/>
            </a:xfrm>
            <a:prstGeom prst="roundRect">
              <a:avLst/>
            </a:prstGeom>
            <a:solidFill>
              <a:srgbClr val="CCFFCC"/>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7" name="Rounded Rectangle 56">
              <a:extLst>
                <a:ext uri="{FF2B5EF4-FFF2-40B4-BE49-F238E27FC236}">
                  <a16:creationId xmlns:a16="http://schemas.microsoft.com/office/drawing/2014/main" xmlns="" id="{813ABEAB-57CF-4057-A42F-F4C16D37A569}"/>
                </a:ext>
              </a:extLst>
            </p:cNvPr>
            <p:cNvSpPr>
              <a:spLocks noChangeAspect="1"/>
            </p:cNvSpPr>
            <p:nvPr/>
          </p:nvSpPr>
          <p:spPr>
            <a:xfrm>
              <a:off x="6032500" y="3479510"/>
              <a:ext cx="1208088" cy="1590537"/>
            </a:xfrm>
            <a:prstGeom prst="roundRect">
              <a:avLst/>
            </a:prstGeom>
            <a:solidFill>
              <a:srgbClr val="FFC00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64" name="Rectangle 6">
              <a:extLst>
                <a:ext uri="{FF2B5EF4-FFF2-40B4-BE49-F238E27FC236}">
                  <a16:creationId xmlns:a16="http://schemas.microsoft.com/office/drawing/2014/main" xmlns="" id="{97634207-91C0-477C-A2B3-3EEFE2A70A24}"/>
                </a:ext>
              </a:extLst>
            </p:cNvPr>
            <p:cNvSpPr>
              <a:spLocks noChangeArrowheads="1"/>
            </p:cNvSpPr>
            <p:nvPr/>
          </p:nvSpPr>
          <p:spPr bwMode="auto">
            <a:xfrm>
              <a:off x="836613" y="134938"/>
              <a:ext cx="7477125" cy="692150"/>
            </a:xfrm>
            <a:prstGeom prst="rect">
              <a:avLst/>
            </a:prstGeom>
            <a:gradFill rotWithShape="0">
              <a:gsLst>
                <a:gs pos="0">
                  <a:srgbClr val="000066"/>
                </a:gs>
                <a:gs pos="50000">
                  <a:srgbClr val="000099"/>
                </a:gs>
                <a:gs pos="100000">
                  <a:srgbClr val="000066"/>
                </a:gs>
              </a:gsLst>
              <a:lin ang="2700000" scaled="1"/>
            </a:gra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da-DK" altLang="da-DK" sz="2400">
                <a:solidFill>
                  <a:schemeClr val="bg1"/>
                </a:solidFill>
                <a:latin typeface="Times New Roman" panose="02020603050405020304" pitchFamily="18" charset="0"/>
              </a:endParaRPr>
            </a:p>
          </p:txBody>
        </p:sp>
        <p:sp>
          <p:nvSpPr>
            <p:cNvPr id="2065" name="Text Box 7">
              <a:extLst>
                <a:ext uri="{FF2B5EF4-FFF2-40B4-BE49-F238E27FC236}">
                  <a16:creationId xmlns:a16="http://schemas.microsoft.com/office/drawing/2014/main" xmlns="" id="{2F30C15D-C250-4EEE-A1C3-3C799613F7FC}"/>
                </a:ext>
              </a:extLst>
            </p:cNvPr>
            <p:cNvSpPr txBox="1">
              <a:spLocks noChangeArrowheads="1"/>
            </p:cNvSpPr>
            <p:nvPr/>
          </p:nvSpPr>
          <p:spPr bwMode="auto">
            <a:xfrm>
              <a:off x="2797175" y="163513"/>
              <a:ext cx="3719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da-DK" sz="2800" b="1">
                  <a:solidFill>
                    <a:schemeClr val="bg1"/>
                  </a:solidFill>
                </a:rPr>
                <a:t>Structure of the ECC</a:t>
              </a:r>
              <a:endParaRPr lang="en-US" altLang="da-DK" sz="2800" b="1">
                <a:solidFill>
                  <a:schemeClr val="bg1"/>
                </a:solidFill>
              </a:endParaRPr>
            </a:p>
          </p:txBody>
        </p:sp>
        <p:sp>
          <p:nvSpPr>
            <p:cNvPr id="60" name="AutoShape 8">
              <a:extLst>
                <a:ext uri="{FF2B5EF4-FFF2-40B4-BE49-F238E27FC236}">
                  <a16:creationId xmlns:a16="http://schemas.microsoft.com/office/drawing/2014/main" xmlns="" id="{A207FBD1-F331-44D3-8F8F-29001E6D46B3}"/>
                </a:ext>
              </a:extLst>
            </p:cNvPr>
            <p:cNvSpPr>
              <a:spLocks noChangeAspect="1" noChangeArrowheads="1"/>
            </p:cNvSpPr>
            <p:nvPr/>
          </p:nvSpPr>
          <p:spPr bwMode="auto">
            <a:xfrm>
              <a:off x="3382963" y="1496895"/>
              <a:ext cx="2411412" cy="1007975"/>
            </a:xfrm>
            <a:prstGeom prst="roundRect">
              <a:avLst>
                <a:gd name="adj" fmla="val 16667"/>
              </a:avLst>
            </a:prstGeom>
            <a:solidFill>
              <a:srgbClr val="C000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sz="1200">
                <a:solidFill>
                  <a:schemeClr val="bg1"/>
                </a:solidFill>
                <a:latin typeface="Arial" charset="0"/>
              </a:endParaRPr>
            </a:p>
          </p:txBody>
        </p:sp>
        <p:sp>
          <p:nvSpPr>
            <p:cNvPr id="2067" name="Text Box 9">
              <a:extLst>
                <a:ext uri="{FF2B5EF4-FFF2-40B4-BE49-F238E27FC236}">
                  <a16:creationId xmlns:a16="http://schemas.microsoft.com/office/drawing/2014/main" xmlns="" id="{EEA418DA-886F-44C2-B7DA-6485A51C4AAC}"/>
                </a:ext>
              </a:extLst>
            </p:cNvPr>
            <p:cNvSpPr txBox="1">
              <a:spLocks noChangeAspect="1" noChangeArrowheads="1"/>
            </p:cNvSpPr>
            <p:nvPr/>
          </p:nvSpPr>
          <p:spPr bwMode="auto">
            <a:xfrm>
              <a:off x="3354388" y="1497013"/>
              <a:ext cx="2474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a-DK" altLang="da-DK" sz="1200" b="1">
                  <a:solidFill>
                    <a:schemeClr val="bg1"/>
                  </a:solidFill>
                </a:rPr>
                <a:t>Electronic</a:t>
              </a:r>
            </a:p>
            <a:p>
              <a:pPr algn="ctr">
                <a:spcBef>
                  <a:spcPct val="0"/>
                </a:spcBef>
                <a:buFontTx/>
                <a:buNone/>
              </a:pPr>
              <a:r>
                <a:rPr lang="da-DK" altLang="da-DK" sz="1200" b="1">
                  <a:solidFill>
                    <a:schemeClr val="bg1"/>
                  </a:solidFill>
                </a:rPr>
                <a:t>Communications Committee</a:t>
              </a:r>
              <a:endParaRPr lang="en-US" altLang="da-DK" sz="1200" b="1">
                <a:solidFill>
                  <a:schemeClr val="bg1"/>
                </a:solidFill>
              </a:endParaRPr>
            </a:p>
          </p:txBody>
        </p:sp>
        <p:sp>
          <p:nvSpPr>
            <p:cNvPr id="2068" name="Text Box 10">
              <a:extLst>
                <a:ext uri="{FF2B5EF4-FFF2-40B4-BE49-F238E27FC236}">
                  <a16:creationId xmlns:a16="http://schemas.microsoft.com/office/drawing/2014/main" xmlns="" id="{E8901D52-F20B-4963-984E-E8D2A8722E38}"/>
                </a:ext>
              </a:extLst>
            </p:cNvPr>
            <p:cNvSpPr txBox="1">
              <a:spLocks noChangeAspect="1" noChangeArrowheads="1"/>
            </p:cNvSpPr>
            <p:nvPr/>
          </p:nvSpPr>
          <p:spPr bwMode="auto">
            <a:xfrm>
              <a:off x="3460750" y="1928813"/>
              <a:ext cx="1981633" cy="58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a-DK" altLang="da-DK" sz="800">
                  <a:solidFill>
                    <a:schemeClr val="bg1"/>
                  </a:solidFill>
                </a:rPr>
                <a:t>Chairman:	C. Woolford (G)</a:t>
              </a:r>
            </a:p>
            <a:p>
              <a:pPr>
                <a:spcBef>
                  <a:spcPct val="0"/>
                </a:spcBef>
                <a:buFontTx/>
                <a:buNone/>
              </a:pPr>
              <a:r>
                <a:rPr lang="da-DK" altLang="da-DK" sz="800">
                  <a:solidFill>
                    <a:schemeClr val="bg1"/>
                  </a:solidFill>
                </a:rPr>
                <a:t>Vice-Chairmen:	S. Pastukh (RUS)</a:t>
              </a:r>
              <a:br>
                <a:rPr lang="da-DK" altLang="da-DK" sz="800">
                  <a:solidFill>
                    <a:schemeClr val="bg1"/>
                  </a:solidFill>
                </a:rPr>
              </a:br>
              <a:r>
                <a:rPr lang="da-DK" altLang="da-DK" sz="800">
                  <a:solidFill>
                    <a:schemeClr val="bg1"/>
                  </a:solidFill>
                </a:rPr>
                <a:t>                                J.  Afonso  (POR)</a:t>
              </a:r>
            </a:p>
            <a:p>
              <a:pPr>
                <a:spcBef>
                  <a:spcPct val="0"/>
                </a:spcBef>
                <a:buFontTx/>
                <a:buNone/>
              </a:pPr>
              <a:r>
                <a:rPr lang="da-DK" altLang="da-DK" sz="800">
                  <a:solidFill>
                    <a:schemeClr val="bg1"/>
                  </a:solidFill>
                </a:rPr>
                <a:t>	</a:t>
              </a:r>
              <a:endParaRPr lang="en-US" altLang="da-DK" sz="800">
                <a:solidFill>
                  <a:schemeClr val="bg1"/>
                </a:solidFill>
              </a:endParaRPr>
            </a:p>
          </p:txBody>
        </p:sp>
        <p:sp>
          <p:nvSpPr>
            <p:cNvPr id="63" name="AutoShape 11">
              <a:extLst>
                <a:ext uri="{FF2B5EF4-FFF2-40B4-BE49-F238E27FC236}">
                  <a16:creationId xmlns:a16="http://schemas.microsoft.com/office/drawing/2014/main" xmlns="" id="{7D982CD8-431F-47B6-96D5-EB757606A7DF}"/>
                </a:ext>
              </a:extLst>
            </p:cNvPr>
            <p:cNvSpPr>
              <a:spLocks noChangeAspect="1" noChangeArrowheads="1"/>
            </p:cNvSpPr>
            <p:nvPr/>
          </p:nvSpPr>
          <p:spPr bwMode="auto">
            <a:xfrm>
              <a:off x="5915025" y="2179461"/>
              <a:ext cx="2411413" cy="1007975"/>
            </a:xfrm>
            <a:prstGeom prst="roundRect">
              <a:avLst>
                <a:gd name="adj" fmla="val 16667"/>
              </a:avLst>
            </a:prstGeom>
            <a:solidFill>
              <a:srgbClr val="C000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sz="1200">
                <a:solidFill>
                  <a:schemeClr val="bg1"/>
                </a:solidFill>
                <a:latin typeface="Arial" charset="0"/>
              </a:endParaRPr>
            </a:p>
          </p:txBody>
        </p:sp>
        <p:sp>
          <p:nvSpPr>
            <p:cNvPr id="2070" name="Text Box 12">
              <a:extLst>
                <a:ext uri="{FF2B5EF4-FFF2-40B4-BE49-F238E27FC236}">
                  <a16:creationId xmlns:a16="http://schemas.microsoft.com/office/drawing/2014/main" xmlns="" id="{5A05ECE7-6666-4408-A6AA-053C7F1EDB3E}"/>
                </a:ext>
              </a:extLst>
            </p:cNvPr>
            <p:cNvSpPr txBox="1">
              <a:spLocks noChangeAspect="1" noChangeArrowheads="1"/>
            </p:cNvSpPr>
            <p:nvPr/>
          </p:nvSpPr>
          <p:spPr bwMode="auto">
            <a:xfrm>
              <a:off x="6091238" y="2179638"/>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a-DK" altLang="da-DK" sz="1200" b="1">
                  <a:solidFill>
                    <a:schemeClr val="bg1"/>
                  </a:solidFill>
                </a:rPr>
                <a:t>European</a:t>
              </a:r>
            </a:p>
            <a:p>
              <a:pPr algn="ctr">
                <a:spcBef>
                  <a:spcPct val="0"/>
                </a:spcBef>
                <a:buFontTx/>
                <a:buNone/>
              </a:pPr>
              <a:r>
                <a:rPr lang="da-DK" altLang="da-DK" sz="1200" b="1">
                  <a:solidFill>
                    <a:schemeClr val="bg1"/>
                  </a:solidFill>
                </a:rPr>
                <a:t>Communications Office</a:t>
              </a:r>
              <a:endParaRPr lang="en-US" altLang="da-DK" sz="1200" b="1">
                <a:solidFill>
                  <a:schemeClr val="bg1"/>
                </a:solidFill>
              </a:endParaRPr>
            </a:p>
          </p:txBody>
        </p:sp>
        <p:sp>
          <p:nvSpPr>
            <p:cNvPr id="2071" name="Text Box 13">
              <a:extLst>
                <a:ext uri="{FF2B5EF4-FFF2-40B4-BE49-F238E27FC236}">
                  <a16:creationId xmlns:a16="http://schemas.microsoft.com/office/drawing/2014/main" xmlns="" id="{5580B7EE-6C1A-4030-83DF-AC0292B4CE61}"/>
                </a:ext>
              </a:extLst>
            </p:cNvPr>
            <p:cNvSpPr txBox="1">
              <a:spLocks noChangeAspect="1" noChangeArrowheads="1"/>
            </p:cNvSpPr>
            <p:nvPr/>
          </p:nvSpPr>
          <p:spPr bwMode="auto">
            <a:xfrm>
              <a:off x="5997575" y="2611438"/>
              <a:ext cx="2097049" cy="33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a-DK" altLang="da-DK" sz="800">
                  <a:solidFill>
                    <a:schemeClr val="bg1"/>
                  </a:solidFill>
                </a:rPr>
                <a:t>Director:	P. Christensen (DNK)</a:t>
              </a:r>
            </a:p>
            <a:p>
              <a:pPr>
                <a:spcBef>
                  <a:spcPct val="0"/>
                </a:spcBef>
                <a:buFontTx/>
                <a:buNone/>
              </a:pPr>
              <a:r>
                <a:rPr lang="da-DK" altLang="da-DK" sz="800">
                  <a:solidFill>
                    <a:schemeClr val="bg1"/>
                  </a:solidFill>
                </a:rPr>
                <a:t>Deputy Director:      F. McBride (IRL)</a:t>
              </a:r>
              <a:endParaRPr lang="en-US" altLang="da-DK" sz="800">
                <a:solidFill>
                  <a:schemeClr val="bg1"/>
                </a:solidFill>
              </a:endParaRPr>
            </a:p>
          </p:txBody>
        </p:sp>
        <p:sp>
          <p:nvSpPr>
            <p:cNvPr id="66" name="AutoShape 14">
              <a:extLst>
                <a:ext uri="{FF2B5EF4-FFF2-40B4-BE49-F238E27FC236}">
                  <a16:creationId xmlns:a16="http://schemas.microsoft.com/office/drawing/2014/main" xmlns="" id="{DA2FDE19-749C-4F29-961B-B4016F9FED6B}"/>
                </a:ext>
              </a:extLst>
            </p:cNvPr>
            <p:cNvSpPr>
              <a:spLocks noChangeAspect="1" noChangeArrowheads="1"/>
            </p:cNvSpPr>
            <p:nvPr/>
          </p:nvSpPr>
          <p:spPr bwMode="auto">
            <a:xfrm>
              <a:off x="849313" y="2179461"/>
              <a:ext cx="2411412" cy="1007975"/>
            </a:xfrm>
            <a:prstGeom prst="roundRect">
              <a:avLst>
                <a:gd name="adj" fmla="val 16667"/>
              </a:avLst>
            </a:prstGeom>
            <a:solidFill>
              <a:srgbClr val="C000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da-DK" sz="1200" dirty="0">
                  <a:solidFill>
                    <a:schemeClr val="bg1"/>
                  </a:solidFill>
                  <a:latin typeface="Arial" charset="0"/>
                </a:rPr>
                <a:t>Steering Group</a:t>
              </a:r>
            </a:p>
          </p:txBody>
        </p:sp>
        <p:sp>
          <p:nvSpPr>
            <p:cNvPr id="2073" name="Text Box 16">
              <a:extLst>
                <a:ext uri="{FF2B5EF4-FFF2-40B4-BE49-F238E27FC236}">
                  <a16:creationId xmlns:a16="http://schemas.microsoft.com/office/drawing/2014/main" xmlns="" id="{772CF2D8-6BD3-4924-8E73-B94F94172A4C}"/>
                </a:ext>
              </a:extLst>
            </p:cNvPr>
            <p:cNvSpPr txBox="1">
              <a:spLocks noChangeAspect="1" noChangeArrowheads="1"/>
            </p:cNvSpPr>
            <p:nvPr/>
          </p:nvSpPr>
          <p:spPr bwMode="auto">
            <a:xfrm>
              <a:off x="2100263" y="3486150"/>
              <a:ext cx="684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a-DK" altLang="da-DK" sz="1000" b="1"/>
                <a:t>WG FM</a:t>
              </a:r>
              <a:endParaRPr lang="en-US" altLang="da-DK" sz="1000" b="1"/>
            </a:p>
          </p:txBody>
        </p:sp>
        <p:sp>
          <p:nvSpPr>
            <p:cNvPr id="2074" name="Text Box 17">
              <a:extLst>
                <a:ext uri="{FF2B5EF4-FFF2-40B4-BE49-F238E27FC236}">
                  <a16:creationId xmlns:a16="http://schemas.microsoft.com/office/drawing/2014/main" xmlns="" id="{FCFDEBCB-0483-4BE9-96B9-42DA6EFE388D}"/>
                </a:ext>
              </a:extLst>
            </p:cNvPr>
            <p:cNvSpPr txBox="1">
              <a:spLocks noChangeAspect="1" noChangeArrowheads="1"/>
            </p:cNvSpPr>
            <p:nvPr/>
          </p:nvSpPr>
          <p:spPr bwMode="auto">
            <a:xfrm>
              <a:off x="2009775" y="3651250"/>
              <a:ext cx="858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a-DK" altLang="da-DK" sz="800"/>
                <a:t>Frequency</a:t>
              </a:r>
            </a:p>
            <a:p>
              <a:pPr algn="ctr">
                <a:spcBef>
                  <a:spcPct val="0"/>
                </a:spcBef>
                <a:buFontTx/>
                <a:buNone/>
              </a:pPr>
              <a:r>
                <a:rPr lang="da-DK" altLang="da-DK" sz="800"/>
                <a:t>Management</a:t>
              </a:r>
              <a:endParaRPr lang="en-US" altLang="da-DK" sz="800"/>
            </a:p>
          </p:txBody>
        </p:sp>
        <p:sp>
          <p:nvSpPr>
            <p:cNvPr id="2075" name="Text Box 18">
              <a:extLst>
                <a:ext uri="{FF2B5EF4-FFF2-40B4-BE49-F238E27FC236}">
                  <a16:creationId xmlns:a16="http://schemas.microsoft.com/office/drawing/2014/main" xmlns="" id="{508D66C5-8E45-4380-B780-49D05BDC89CA}"/>
                </a:ext>
              </a:extLst>
            </p:cNvPr>
            <p:cNvSpPr txBox="1">
              <a:spLocks noChangeAspect="1" noChangeArrowheads="1"/>
            </p:cNvSpPr>
            <p:nvPr/>
          </p:nvSpPr>
          <p:spPr bwMode="auto">
            <a:xfrm>
              <a:off x="1857375" y="3990641"/>
              <a:ext cx="931863" cy="95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da-DK" altLang="da-DK" sz="800" u="sng" dirty="0"/>
                <a:t>Chairman:</a:t>
              </a:r>
            </a:p>
            <a:p>
              <a:pPr>
                <a:spcBef>
                  <a:spcPct val="0"/>
                </a:spcBef>
                <a:buFontTx/>
                <a:buNone/>
                <a:defRPr/>
              </a:pPr>
              <a:r>
                <a:rPr lang="da-DK" altLang="da-DK" sz="800" dirty="0"/>
                <a:t>T. Weilacher (D)</a:t>
              </a:r>
            </a:p>
            <a:p>
              <a:pPr>
                <a:spcBef>
                  <a:spcPct val="0"/>
                </a:spcBef>
                <a:buFontTx/>
                <a:buNone/>
                <a:defRPr/>
              </a:pPr>
              <a:endParaRPr lang="da-DK" altLang="da-DK" sz="800" dirty="0"/>
            </a:p>
            <a:p>
              <a:pPr>
                <a:spcBef>
                  <a:spcPct val="0"/>
                </a:spcBef>
                <a:buFontTx/>
                <a:buNone/>
                <a:defRPr/>
              </a:pPr>
              <a:endParaRPr lang="da-DK" altLang="da-DK" sz="800" dirty="0"/>
            </a:p>
            <a:p>
              <a:pPr>
                <a:spcBef>
                  <a:spcPct val="0"/>
                </a:spcBef>
                <a:buFontTx/>
                <a:buNone/>
                <a:defRPr/>
              </a:pPr>
              <a:r>
                <a:rPr lang="da-DK" altLang="da-DK" sz="800" u="sng" dirty="0"/>
                <a:t>Vice-Chairmen:</a:t>
              </a:r>
            </a:p>
            <a:p>
              <a:pPr>
                <a:spcBef>
                  <a:spcPct val="0"/>
                </a:spcBef>
                <a:buFontTx/>
                <a:buNone/>
                <a:defRPr/>
              </a:pPr>
              <a:r>
                <a:rPr lang="da-DK" altLang="da-DK" sz="800" dirty="0"/>
                <a:t>S. Talbot (G)</a:t>
              </a:r>
            </a:p>
            <a:p>
              <a:pPr marL="0" indent="0">
                <a:spcBef>
                  <a:spcPct val="0"/>
                </a:spcBef>
                <a:buFontTx/>
                <a:buNone/>
                <a:defRPr/>
              </a:pPr>
              <a:r>
                <a:rPr lang="en-US" altLang="da-DK" sz="800" dirty="0"/>
                <a:t>V. </a:t>
              </a:r>
              <a:r>
                <a:rPr lang="en-US" altLang="da-DK" sz="800" dirty="0" err="1"/>
                <a:t>Durepaire</a:t>
              </a:r>
              <a:r>
                <a:rPr lang="en-US" altLang="da-DK" sz="800" dirty="0"/>
                <a:t> (F)</a:t>
              </a:r>
            </a:p>
          </p:txBody>
        </p:sp>
        <p:sp>
          <p:nvSpPr>
            <p:cNvPr id="2076" name="Text Box 24">
              <a:extLst>
                <a:ext uri="{FF2B5EF4-FFF2-40B4-BE49-F238E27FC236}">
                  <a16:creationId xmlns:a16="http://schemas.microsoft.com/office/drawing/2014/main" xmlns="" id="{41793DAF-F93E-4ACA-A731-347EE40072BF}"/>
                </a:ext>
              </a:extLst>
            </p:cNvPr>
            <p:cNvSpPr txBox="1">
              <a:spLocks noChangeAspect="1" noChangeArrowheads="1"/>
            </p:cNvSpPr>
            <p:nvPr/>
          </p:nvSpPr>
          <p:spPr bwMode="auto">
            <a:xfrm>
              <a:off x="3479800" y="3495675"/>
              <a:ext cx="66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a-DK" altLang="da-DK" sz="1000" b="1"/>
                <a:t>WG SE</a:t>
              </a:r>
              <a:endParaRPr lang="en-US" altLang="da-DK" sz="1000" b="1"/>
            </a:p>
          </p:txBody>
        </p:sp>
        <p:sp>
          <p:nvSpPr>
            <p:cNvPr id="2077" name="Text Box 25">
              <a:extLst>
                <a:ext uri="{FF2B5EF4-FFF2-40B4-BE49-F238E27FC236}">
                  <a16:creationId xmlns:a16="http://schemas.microsoft.com/office/drawing/2014/main" xmlns="" id="{53241C88-767A-437B-B98F-EC8CF39E7D2E}"/>
                </a:ext>
              </a:extLst>
            </p:cNvPr>
            <p:cNvSpPr txBox="1">
              <a:spLocks noChangeAspect="1" noChangeArrowheads="1"/>
            </p:cNvSpPr>
            <p:nvPr/>
          </p:nvSpPr>
          <p:spPr bwMode="auto">
            <a:xfrm>
              <a:off x="3417888" y="3660775"/>
              <a:ext cx="803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a-DK" altLang="da-DK" sz="800"/>
                <a:t>Spectrum</a:t>
              </a:r>
            </a:p>
            <a:p>
              <a:pPr algn="ctr">
                <a:spcBef>
                  <a:spcPct val="0"/>
                </a:spcBef>
                <a:buFontTx/>
                <a:buNone/>
              </a:pPr>
              <a:r>
                <a:rPr lang="da-DK" altLang="da-DK" sz="800"/>
                <a:t>Engineering</a:t>
              </a:r>
              <a:endParaRPr lang="en-US" altLang="da-DK" sz="800"/>
            </a:p>
          </p:txBody>
        </p:sp>
        <p:sp>
          <p:nvSpPr>
            <p:cNvPr id="2078" name="Text Box 26">
              <a:extLst>
                <a:ext uri="{FF2B5EF4-FFF2-40B4-BE49-F238E27FC236}">
                  <a16:creationId xmlns:a16="http://schemas.microsoft.com/office/drawing/2014/main" xmlns="" id="{4E066E34-309C-4E81-9455-5E72B050BF56}"/>
                </a:ext>
              </a:extLst>
            </p:cNvPr>
            <p:cNvSpPr txBox="1">
              <a:spLocks noChangeAspect="1" noChangeArrowheads="1"/>
            </p:cNvSpPr>
            <p:nvPr/>
          </p:nvSpPr>
          <p:spPr bwMode="auto">
            <a:xfrm>
              <a:off x="3260725" y="4000500"/>
              <a:ext cx="1043876" cy="107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a-DK" altLang="da-DK" sz="800" u="sng"/>
                <a:t>Chairman:</a:t>
              </a:r>
            </a:p>
            <a:p>
              <a:pPr>
                <a:spcBef>
                  <a:spcPct val="0"/>
                </a:spcBef>
                <a:buFontTx/>
                <a:buNone/>
              </a:pPr>
              <a:r>
                <a:rPr lang="da-DK" altLang="da-DK" sz="800"/>
                <a:t>J. André (F)</a:t>
              </a:r>
            </a:p>
            <a:p>
              <a:pPr>
                <a:spcBef>
                  <a:spcPct val="0"/>
                </a:spcBef>
                <a:buFontTx/>
                <a:buNone/>
              </a:pPr>
              <a:endParaRPr lang="da-DK" altLang="da-DK" sz="800"/>
            </a:p>
            <a:p>
              <a:pPr>
                <a:spcBef>
                  <a:spcPct val="0"/>
                </a:spcBef>
                <a:buFontTx/>
                <a:buNone/>
              </a:pPr>
              <a:endParaRPr lang="da-DK" altLang="da-DK" sz="800"/>
            </a:p>
            <a:p>
              <a:pPr>
                <a:spcBef>
                  <a:spcPct val="0"/>
                </a:spcBef>
                <a:buFontTx/>
                <a:buNone/>
              </a:pPr>
              <a:r>
                <a:rPr lang="da-DK" altLang="da-DK" sz="800" u="sng"/>
                <a:t>Vice-Chairmen:</a:t>
              </a:r>
            </a:p>
            <a:p>
              <a:pPr>
                <a:spcBef>
                  <a:spcPct val="0"/>
                </a:spcBef>
                <a:buFontTx/>
                <a:buNone/>
              </a:pPr>
              <a:r>
                <a:rPr lang="da-DK" altLang="da-DK" sz="800"/>
                <a:t>I. Stevanovic (SUI)</a:t>
              </a:r>
              <a:br>
                <a:rPr lang="da-DK" altLang="da-DK" sz="800"/>
              </a:br>
              <a:r>
                <a:rPr lang="da-DK" altLang="da-DK" sz="800"/>
                <a:t>k. Bejuk (HRV)</a:t>
              </a:r>
              <a:br>
                <a:rPr lang="da-DK" altLang="da-DK" sz="800"/>
              </a:br>
              <a:endParaRPr lang="da-DK" altLang="da-DK" sz="800"/>
            </a:p>
          </p:txBody>
        </p:sp>
        <p:sp>
          <p:nvSpPr>
            <p:cNvPr id="2079" name="Text Box 28">
              <a:extLst>
                <a:ext uri="{FF2B5EF4-FFF2-40B4-BE49-F238E27FC236}">
                  <a16:creationId xmlns:a16="http://schemas.microsoft.com/office/drawing/2014/main" xmlns="" id="{7210973A-6EA8-467D-A1BE-A36E3BFC9235}"/>
                </a:ext>
              </a:extLst>
            </p:cNvPr>
            <p:cNvSpPr txBox="1">
              <a:spLocks noChangeAspect="1" noChangeArrowheads="1"/>
            </p:cNvSpPr>
            <p:nvPr/>
          </p:nvSpPr>
          <p:spPr bwMode="auto">
            <a:xfrm>
              <a:off x="665163" y="3517900"/>
              <a:ext cx="784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a-DK" altLang="da-DK" sz="1000" b="1"/>
                <a:t>WG CPG</a:t>
              </a:r>
              <a:endParaRPr lang="en-US" altLang="da-DK" sz="1000" b="1"/>
            </a:p>
          </p:txBody>
        </p:sp>
        <p:sp>
          <p:nvSpPr>
            <p:cNvPr id="2080" name="Text Box 29">
              <a:extLst>
                <a:ext uri="{FF2B5EF4-FFF2-40B4-BE49-F238E27FC236}">
                  <a16:creationId xmlns:a16="http://schemas.microsoft.com/office/drawing/2014/main" xmlns="" id="{0D0422D0-C470-446A-A50E-31CA9BD888C2}"/>
                </a:ext>
              </a:extLst>
            </p:cNvPr>
            <p:cNvSpPr txBox="1">
              <a:spLocks noChangeAspect="1" noChangeArrowheads="1"/>
            </p:cNvSpPr>
            <p:nvPr/>
          </p:nvSpPr>
          <p:spPr bwMode="auto">
            <a:xfrm>
              <a:off x="482600" y="3683000"/>
              <a:ext cx="1133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a-DK" altLang="da-DK" sz="800"/>
                <a:t>Conference</a:t>
              </a:r>
            </a:p>
            <a:p>
              <a:pPr algn="ctr">
                <a:spcBef>
                  <a:spcPct val="0"/>
                </a:spcBef>
                <a:buFontTx/>
                <a:buNone/>
              </a:pPr>
              <a:r>
                <a:rPr lang="da-DK" altLang="da-DK" sz="800"/>
                <a:t>Preparatory Group</a:t>
              </a:r>
              <a:endParaRPr lang="en-US" altLang="da-DK" sz="800"/>
            </a:p>
          </p:txBody>
        </p:sp>
        <p:sp>
          <p:nvSpPr>
            <p:cNvPr id="2081" name="Text Box 30">
              <a:extLst>
                <a:ext uri="{FF2B5EF4-FFF2-40B4-BE49-F238E27FC236}">
                  <a16:creationId xmlns:a16="http://schemas.microsoft.com/office/drawing/2014/main" xmlns="" id="{62FC95E7-BFD8-499E-BB10-F7D217D3848B}"/>
                </a:ext>
              </a:extLst>
            </p:cNvPr>
            <p:cNvSpPr txBox="1">
              <a:spLocks noChangeAspect="1" noChangeArrowheads="1"/>
            </p:cNvSpPr>
            <p:nvPr/>
          </p:nvSpPr>
          <p:spPr bwMode="auto">
            <a:xfrm>
              <a:off x="473075" y="3990975"/>
              <a:ext cx="958917" cy="12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a-DK" altLang="da-DK" sz="800" u="sng"/>
                <a:t>Chairman:</a:t>
              </a:r>
            </a:p>
            <a:p>
              <a:pPr>
                <a:spcBef>
                  <a:spcPct val="0"/>
                </a:spcBef>
                <a:buFontTx/>
                <a:buNone/>
              </a:pPr>
              <a:r>
                <a:rPr lang="da-DK" altLang="da-DK" sz="800"/>
                <a:t>A. Kühn (D)</a:t>
              </a:r>
            </a:p>
            <a:p>
              <a:pPr>
                <a:spcBef>
                  <a:spcPct val="0"/>
                </a:spcBef>
                <a:buFontTx/>
                <a:buNone/>
              </a:pPr>
              <a:endParaRPr lang="da-DK" altLang="da-DK" sz="800"/>
            </a:p>
            <a:p>
              <a:pPr>
                <a:spcBef>
                  <a:spcPct val="0"/>
                </a:spcBef>
                <a:buFontTx/>
                <a:buNone/>
              </a:pPr>
              <a:endParaRPr lang="da-DK" altLang="da-DK" sz="800"/>
            </a:p>
            <a:p>
              <a:pPr>
                <a:spcBef>
                  <a:spcPct val="0"/>
                </a:spcBef>
                <a:buFontTx/>
                <a:buNone/>
              </a:pPr>
              <a:r>
                <a:rPr lang="da-DK" altLang="da-DK" sz="800" u="sng"/>
                <a:t>Vice-Chairmen:</a:t>
              </a:r>
            </a:p>
            <a:p>
              <a:pPr>
                <a:spcBef>
                  <a:spcPct val="0"/>
                </a:spcBef>
                <a:buFontTx/>
                <a:buNone/>
              </a:pPr>
              <a:r>
                <a:rPr lang="en-US" altLang="da-DK" sz="800"/>
                <a:t>G. Osinga (HOL)</a:t>
              </a:r>
              <a:br>
                <a:rPr lang="en-US" altLang="da-DK" sz="800"/>
              </a:br>
              <a:r>
                <a:rPr lang="en-US" altLang="da-DK" sz="800"/>
                <a:t>A. Kholod (SUI)</a:t>
              </a:r>
              <a:br>
                <a:rPr lang="en-US" altLang="da-DK" sz="800"/>
              </a:br>
              <a:r>
                <a:rPr lang="en-US" altLang="da-DK" sz="800"/>
                <a:t/>
              </a:r>
              <a:br>
                <a:rPr lang="en-US" altLang="da-DK" sz="800"/>
              </a:br>
              <a:endParaRPr lang="en-US" altLang="da-DK" sz="800"/>
            </a:p>
          </p:txBody>
        </p:sp>
        <p:sp>
          <p:nvSpPr>
            <p:cNvPr id="2082" name="Text Box 32">
              <a:extLst>
                <a:ext uri="{FF2B5EF4-FFF2-40B4-BE49-F238E27FC236}">
                  <a16:creationId xmlns:a16="http://schemas.microsoft.com/office/drawing/2014/main" xmlns="" id="{CCF1B862-D9D1-4CFB-994A-B24D93B6F90A}"/>
                </a:ext>
              </a:extLst>
            </p:cNvPr>
            <p:cNvSpPr txBox="1">
              <a:spLocks noChangeAspect="1" noChangeArrowheads="1"/>
            </p:cNvSpPr>
            <p:nvPr/>
          </p:nvSpPr>
          <p:spPr bwMode="auto">
            <a:xfrm>
              <a:off x="4875213" y="3505200"/>
              <a:ext cx="760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a-DK" altLang="da-DK" sz="1000" b="1"/>
                <a:t>WG NaN</a:t>
              </a:r>
              <a:endParaRPr lang="en-US" altLang="da-DK" sz="1000" b="1"/>
            </a:p>
          </p:txBody>
        </p:sp>
        <p:sp>
          <p:nvSpPr>
            <p:cNvPr id="2083" name="Text Box 33">
              <a:extLst>
                <a:ext uri="{FF2B5EF4-FFF2-40B4-BE49-F238E27FC236}">
                  <a16:creationId xmlns:a16="http://schemas.microsoft.com/office/drawing/2014/main" xmlns="" id="{13A9ABC0-C62C-45CB-A22D-7008D290C4BB}"/>
                </a:ext>
              </a:extLst>
            </p:cNvPr>
            <p:cNvSpPr txBox="1">
              <a:spLocks noChangeAspect="1" noChangeArrowheads="1"/>
            </p:cNvSpPr>
            <p:nvPr/>
          </p:nvSpPr>
          <p:spPr bwMode="auto">
            <a:xfrm>
              <a:off x="4818063" y="3670300"/>
              <a:ext cx="88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a-DK" altLang="da-DK" sz="800"/>
                <a:t>Numbering</a:t>
              </a:r>
            </a:p>
            <a:p>
              <a:pPr algn="ctr">
                <a:spcBef>
                  <a:spcPct val="0"/>
                </a:spcBef>
                <a:buFontTx/>
                <a:buNone/>
              </a:pPr>
              <a:r>
                <a:rPr lang="da-DK" altLang="da-DK" sz="800"/>
                <a:t>and Networks</a:t>
              </a:r>
              <a:endParaRPr lang="en-US" altLang="da-DK" sz="800"/>
            </a:p>
          </p:txBody>
        </p:sp>
        <p:sp>
          <p:nvSpPr>
            <p:cNvPr id="2084" name="Text Box 34">
              <a:extLst>
                <a:ext uri="{FF2B5EF4-FFF2-40B4-BE49-F238E27FC236}">
                  <a16:creationId xmlns:a16="http://schemas.microsoft.com/office/drawing/2014/main" xmlns="" id="{E9000885-C16E-44FA-B843-67004843AB51}"/>
                </a:ext>
              </a:extLst>
            </p:cNvPr>
            <p:cNvSpPr txBox="1">
              <a:spLocks noChangeAspect="1" noChangeArrowheads="1"/>
            </p:cNvSpPr>
            <p:nvPr/>
          </p:nvSpPr>
          <p:spPr bwMode="auto">
            <a:xfrm>
              <a:off x="4638675" y="4010025"/>
              <a:ext cx="984565" cy="95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a-DK" altLang="da-DK" sz="800" u="sng"/>
                <a:t>Chairman:</a:t>
              </a:r>
            </a:p>
            <a:p>
              <a:pPr>
                <a:spcBef>
                  <a:spcPct val="0"/>
                </a:spcBef>
                <a:buFontTx/>
                <a:buNone/>
              </a:pPr>
              <a:r>
                <a:rPr lang="da-DK" altLang="da-DK" sz="800"/>
                <a:t>J. Vallesverd</a:t>
              </a:r>
            </a:p>
            <a:p>
              <a:pPr>
                <a:spcBef>
                  <a:spcPct val="0"/>
                </a:spcBef>
                <a:buFontTx/>
                <a:buNone/>
              </a:pPr>
              <a:r>
                <a:rPr lang="da-DK" altLang="da-DK" sz="800"/>
                <a:t>(NOR)</a:t>
              </a:r>
            </a:p>
            <a:p>
              <a:pPr>
                <a:spcBef>
                  <a:spcPct val="0"/>
                </a:spcBef>
                <a:buFontTx/>
                <a:buNone/>
              </a:pPr>
              <a:endParaRPr lang="da-DK" altLang="da-DK" sz="800"/>
            </a:p>
            <a:p>
              <a:pPr>
                <a:spcBef>
                  <a:spcPct val="0"/>
                </a:spcBef>
                <a:buFontTx/>
                <a:buNone/>
              </a:pPr>
              <a:r>
                <a:rPr lang="da-DK" altLang="da-DK" sz="800" u="sng"/>
                <a:t>Vice-Chairmen:</a:t>
              </a:r>
            </a:p>
            <a:p>
              <a:pPr>
                <a:spcBef>
                  <a:spcPct val="0"/>
                </a:spcBef>
                <a:buFontTx/>
                <a:buNone/>
              </a:pPr>
              <a:r>
                <a:rPr lang="da-DK" altLang="da-DK" sz="800"/>
                <a:t>E. Greenberg (G)</a:t>
              </a:r>
            </a:p>
            <a:p>
              <a:pPr>
                <a:spcBef>
                  <a:spcPct val="0"/>
                </a:spcBef>
                <a:buFontTx/>
                <a:buNone/>
              </a:pPr>
              <a:r>
                <a:rPr lang="da-DK" altLang="da-DK" sz="800"/>
                <a:t>V. Krastev (D)</a:t>
              </a:r>
              <a:endParaRPr lang="en-US" altLang="da-DK" sz="800"/>
            </a:p>
          </p:txBody>
        </p:sp>
        <p:sp>
          <p:nvSpPr>
            <p:cNvPr id="2085" name="Text Box 37">
              <a:extLst>
                <a:ext uri="{FF2B5EF4-FFF2-40B4-BE49-F238E27FC236}">
                  <a16:creationId xmlns:a16="http://schemas.microsoft.com/office/drawing/2014/main" xmlns="" id="{AB3874F2-DF06-49B3-9E86-5B4D6FE83F69}"/>
                </a:ext>
              </a:extLst>
            </p:cNvPr>
            <p:cNvSpPr txBox="1">
              <a:spLocks noChangeAspect="1" noChangeArrowheads="1"/>
            </p:cNvSpPr>
            <p:nvPr/>
          </p:nvSpPr>
          <p:spPr bwMode="auto">
            <a:xfrm>
              <a:off x="6226175" y="3694113"/>
              <a:ext cx="8048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a-DK" altLang="da-DK" sz="800"/>
                <a:t>IMT-Matters</a:t>
              </a:r>
              <a:endParaRPr lang="en-US" altLang="da-DK" sz="800"/>
            </a:p>
          </p:txBody>
        </p:sp>
        <p:sp>
          <p:nvSpPr>
            <p:cNvPr id="2086" name="Text Box 38">
              <a:extLst>
                <a:ext uri="{FF2B5EF4-FFF2-40B4-BE49-F238E27FC236}">
                  <a16:creationId xmlns:a16="http://schemas.microsoft.com/office/drawing/2014/main" xmlns="" id="{532659E4-4834-423C-9178-B1A737466FFE}"/>
                </a:ext>
              </a:extLst>
            </p:cNvPr>
            <p:cNvSpPr txBox="1">
              <a:spLocks noChangeAspect="1" noChangeArrowheads="1"/>
            </p:cNvSpPr>
            <p:nvPr/>
          </p:nvSpPr>
          <p:spPr bwMode="auto">
            <a:xfrm>
              <a:off x="6046788" y="3992563"/>
              <a:ext cx="984565" cy="107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a-DK" altLang="da-DK" sz="800" u="sng"/>
                <a:t>Chairman:</a:t>
              </a:r>
            </a:p>
            <a:p>
              <a:pPr>
                <a:spcBef>
                  <a:spcPct val="0"/>
                </a:spcBef>
                <a:buFontTx/>
                <a:buNone/>
              </a:pPr>
              <a:r>
                <a:rPr lang="da-DK" altLang="da-DK" sz="800"/>
                <a:t>S. Green (G)</a:t>
              </a:r>
            </a:p>
            <a:p>
              <a:pPr>
                <a:spcBef>
                  <a:spcPct val="0"/>
                </a:spcBef>
                <a:buFontTx/>
                <a:buNone/>
              </a:pPr>
              <a:endParaRPr lang="da-DK" altLang="da-DK" sz="800"/>
            </a:p>
            <a:p>
              <a:pPr>
                <a:spcBef>
                  <a:spcPct val="0"/>
                </a:spcBef>
                <a:buFontTx/>
                <a:buNone/>
              </a:pPr>
              <a:endParaRPr lang="da-DK" altLang="da-DK" sz="800"/>
            </a:p>
            <a:p>
              <a:pPr>
                <a:spcBef>
                  <a:spcPct val="0"/>
                </a:spcBef>
                <a:buFontTx/>
                <a:buNone/>
              </a:pPr>
              <a:r>
                <a:rPr lang="da-DK" altLang="da-DK" sz="800" u="sng"/>
                <a:t>Vice-Chairmen:</a:t>
              </a:r>
            </a:p>
            <a:p>
              <a:pPr>
                <a:spcBef>
                  <a:spcPct val="0"/>
                </a:spcBef>
                <a:buFontTx/>
                <a:buNone/>
              </a:pPr>
              <a:r>
                <a:rPr lang="en-US" altLang="da-DK" sz="800"/>
                <a:t>V. Milas (GRC)</a:t>
              </a:r>
              <a:br>
                <a:rPr lang="en-US" altLang="da-DK" sz="800"/>
              </a:br>
              <a:r>
                <a:rPr lang="en-US" altLang="da-DK" sz="800"/>
                <a:t>E. Tonkikh (RUS)</a:t>
              </a:r>
            </a:p>
            <a:p>
              <a:pPr>
                <a:spcBef>
                  <a:spcPct val="0"/>
                </a:spcBef>
                <a:buFontTx/>
                <a:buNone/>
              </a:pPr>
              <a:endParaRPr lang="da-DK" altLang="da-DK" sz="800"/>
            </a:p>
          </p:txBody>
        </p:sp>
        <p:cxnSp>
          <p:nvCxnSpPr>
            <p:cNvPr id="2087" name="AutoShape 40">
              <a:extLst>
                <a:ext uri="{FF2B5EF4-FFF2-40B4-BE49-F238E27FC236}">
                  <a16:creationId xmlns:a16="http://schemas.microsoft.com/office/drawing/2014/main" xmlns="" id="{604E584E-2EFF-4C0A-85DA-ACDA74666F97}"/>
                </a:ext>
              </a:extLst>
            </p:cNvPr>
            <p:cNvCxnSpPr>
              <a:cxnSpLocks noChangeAspect="1" noChangeShapeType="1"/>
              <a:stCxn id="60" idx="3"/>
              <a:endCxn id="2070" idx="0"/>
            </p:cNvCxnSpPr>
            <p:nvPr/>
          </p:nvCxnSpPr>
          <p:spPr bwMode="auto">
            <a:xfrm>
              <a:off x="5854700" y="2008188"/>
              <a:ext cx="1217613" cy="163512"/>
            </a:xfrm>
            <a:prstGeom prst="bentConnector2">
              <a:avLst/>
            </a:prstGeom>
            <a:noFill/>
            <a:ln w="63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8" name="Line 41">
              <a:extLst>
                <a:ext uri="{FF2B5EF4-FFF2-40B4-BE49-F238E27FC236}">
                  <a16:creationId xmlns:a16="http://schemas.microsoft.com/office/drawing/2014/main" xmlns="" id="{951F2D4C-F73B-4070-AAF0-5EC335D19F8C}"/>
                </a:ext>
              </a:extLst>
            </p:cNvPr>
            <p:cNvSpPr>
              <a:spLocks noChangeAspect="1" noChangeShapeType="1"/>
            </p:cNvSpPr>
            <p:nvPr/>
          </p:nvSpPr>
          <p:spPr bwMode="auto">
            <a:xfrm>
              <a:off x="4587875" y="2500313"/>
              <a:ext cx="0" cy="83978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 name="Line 42">
              <a:extLst>
                <a:ext uri="{FF2B5EF4-FFF2-40B4-BE49-F238E27FC236}">
                  <a16:creationId xmlns:a16="http://schemas.microsoft.com/office/drawing/2014/main" xmlns="" id="{0B79D55D-34AC-46AC-9780-626472CE3B41}"/>
                </a:ext>
              </a:extLst>
            </p:cNvPr>
            <p:cNvSpPr>
              <a:spLocks noChangeAspect="1" noChangeShapeType="1"/>
            </p:cNvSpPr>
            <p:nvPr/>
          </p:nvSpPr>
          <p:spPr bwMode="auto">
            <a:xfrm flipV="1">
              <a:off x="1066800" y="3340100"/>
              <a:ext cx="55784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90" name="Text Box 46">
              <a:extLst>
                <a:ext uri="{FF2B5EF4-FFF2-40B4-BE49-F238E27FC236}">
                  <a16:creationId xmlns:a16="http://schemas.microsoft.com/office/drawing/2014/main" xmlns="" id="{52F6BDD8-EDA1-4CAC-9896-C9C0446B9C37}"/>
                </a:ext>
              </a:extLst>
            </p:cNvPr>
            <p:cNvSpPr txBox="1">
              <a:spLocks noChangeAspect="1" noChangeArrowheads="1"/>
            </p:cNvSpPr>
            <p:nvPr/>
          </p:nvSpPr>
          <p:spPr bwMode="auto">
            <a:xfrm>
              <a:off x="6234113" y="3489325"/>
              <a:ext cx="7953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a-DK" altLang="da-DK" sz="1000" b="1"/>
                <a:t>ECC PT1</a:t>
              </a:r>
            </a:p>
          </p:txBody>
        </p:sp>
        <p:cxnSp>
          <p:nvCxnSpPr>
            <p:cNvPr id="85" name="Elbow Connector 84">
              <a:extLst>
                <a:ext uri="{FF2B5EF4-FFF2-40B4-BE49-F238E27FC236}">
                  <a16:creationId xmlns:a16="http://schemas.microsoft.com/office/drawing/2014/main" xmlns="" id="{E155B653-D17D-48E7-B25A-B4E3B5180C66}"/>
                </a:ext>
              </a:extLst>
            </p:cNvPr>
            <p:cNvCxnSpPr>
              <a:cxnSpLocks noChangeAspect="1"/>
              <a:stCxn id="60" idx="1"/>
              <a:endCxn id="66" idx="0"/>
            </p:cNvCxnSpPr>
            <p:nvPr/>
          </p:nvCxnSpPr>
          <p:spPr>
            <a:xfrm rot="10800000" flipV="1">
              <a:off x="2055813" y="2001676"/>
              <a:ext cx="1327150" cy="17778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92" name="Text Box 43">
              <a:extLst>
                <a:ext uri="{FF2B5EF4-FFF2-40B4-BE49-F238E27FC236}">
                  <a16:creationId xmlns:a16="http://schemas.microsoft.com/office/drawing/2014/main" xmlns="" id="{20FF0086-8431-49FB-8404-22F41E62B4DA}"/>
                </a:ext>
              </a:extLst>
            </p:cNvPr>
            <p:cNvSpPr txBox="1">
              <a:spLocks noChangeArrowheads="1"/>
            </p:cNvSpPr>
            <p:nvPr/>
          </p:nvSpPr>
          <p:spPr bwMode="auto">
            <a:xfrm>
              <a:off x="849313" y="5405438"/>
              <a:ext cx="1444625" cy="2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800">
                  <a:latin typeface="Tahoma" panose="020B0604030504040204" pitchFamily="34" charset="0"/>
                </a:rPr>
                <a:t>Updated: February 2019</a:t>
              </a:r>
              <a:endParaRPr lang="en-US" altLang="da-DK" sz="800">
                <a:latin typeface="Tahoma" panose="020B0604030504040204" pitchFamily="34" charset="0"/>
              </a:endParaRPr>
            </a:p>
          </p:txBody>
        </p:sp>
      </p:grpSp>
      <p:sp>
        <p:nvSpPr>
          <p:cNvPr id="2051" name="Line 41">
            <a:extLst>
              <a:ext uri="{FF2B5EF4-FFF2-40B4-BE49-F238E27FC236}">
                <a16:creationId xmlns:a16="http://schemas.microsoft.com/office/drawing/2014/main" xmlns="" id="{4C818963-6E41-4468-BF2D-A23DA86299CD}"/>
              </a:ext>
            </a:extLst>
          </p:cNvPr>
          <p:cNvSpPr>
            <a:spLocks noChangeAspect="1" noChangeShapeType="1"/>
          </p:cNvSpPr>
          <p:nvPr/>
        </p:nvSpPr>
        <p:spPr bwMode="auto">
          <a:xfrm>
            <a:off x="3856038" y="3330575"/>
            <a:ext cx="0" cy="1651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4">
            <a:extLst>
              <a:ext uri="{FF2B5EF4-FFF2-40B4-BE49-F238E27FC236}">
                <a16:creationId xmlns:a16="http://schemas.microsoft.com/office/drawing/2014/main" xmlns="" id="{6D79E7B4-1383-46B8-8423-33FE8E1E4026}"/>
              </a:ext>
            </a:extLst>
          </p:cNvPr>
          <p:cNvSpPr txBox="1">
            <a:spLocks noChangeArrowheads="1"/>
          </p:cNvSpPr>
          <p:nvPr/>
        </p:nvSpPr>
        <p:spPr bwMode="auto">
          <a:xfrm>
            <a:off x="257175" y="6591300"/>
            <a:ext cx="14446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800">
                <a:solidFill>
                  <a:srgbClr val="000066"/>
                </a:solidFill>
                <a:latin typeface="Tahoma" panose="020B0604030504040204" pitchFamily="34" charset="0"/>
              </a:rPr>
              <a:t>Updated: September 2018</a:t>
            </a:r>
            <a:endParaRPr lang="en-US" altLang="da-DK" sz="800">
              <a:solidFill>
                <a:srgbClr val="000066"/>
              </a:solidFill>
              <a:latin typeface="Tahoma" panose="020B0604030504040204" pitchFamily="34" charset="0"/>
            </a:endParaRPr>
          </a:p>
        </p:txBody>
      </p:sp>
      <p:sp>
        <p:nvSpPr>
          <p:cNvPr id="6" name="Oval 5">
            <a:extLst>
              <a:ext uri="{FF2B5EF4-FFF2-40B4-BE49-F238E27FC236}">
                <a16:creationId xmlns:a16="http://schemas.microsoft.com/office/drawing/2014/main" xmlns="" id="{4FE72E8D-5A5A-4FA7-B0BE-33C5B5C08AB6}"/>
              </a:ext>
            </a:extLst>
          </p:cNvPr>
          <p:cNvSpPr/>
          <p:nvPr/>
        </p:nvSpPr>
        <p:spPr>
          <a:xfrm>
            <a:off x="2514600" y="2409825"/>
            <a:ext cx="428625" cy="131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2" name="Rectangle 8">
            <a:extLst>
              <a:ext uri="{FF2B5EF4-FFF2-40B4-BE49-F238E27FC236}">
                <a16:creationId xmlns:a16="http://schemas.microsoft.com/office/drawing/2014/main" xmlns="" id="{19EDB87B-8C9A-4E7F-9A68-50D61257166A}"/>
              </a:ext>
            </a:extLst>
          </p:cNvPr>
          <p:cNvSpPr>
            <a:spLocks noChangeArrowheads="1"/>
          </p:cNvSpPr>
          <p:nvPr/>
        </p:nvSpPr>
        <p:spPr bwMode="auto">
          <a:xfrm>
            <a:off x="0" y="0"/>
            <a:ext cx="9144000" cy="692150"/>
          </a:xfrm>
          <a:prstGeom prst="rect">
            <a:avLst/>
          </a:prstGeom>
          <a:gradFill rotWithShape="0">
            <a:gsLst>
              <a:gs pos="0">
                <a:srgbClr val="000066"/>
              </a:gs>
              <a:gs pos="50000">
                <a:srgbClr val="000099"/>
              </a:gs>
              <a:gs pos="100000">
                <a:srgbClr val="000066"/>
              </a:gs>
            </a:gsLst>
            <a:lin ang="2700000" scaled="1"/>
          </a:gra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GB" altLang="da-DK" sz="2400">
              <a:solidFill>
                <a:schemeClr val="bg1"/>
              </a:solidFill>
              <a:latin typeface="Times New Roman" panose="02020603050405020304" pitchFamily="18" charset="0"/>
            </a:endParaRPr>
          </a:p>
        </p:txBody>
      </p:sp>
      <p:sp>
        <p:nvSpPr>
          <p:cNvPr id="2053" name="Text Box 9">
            <a:extLst>
              <a:ext uri="{FF2B5EF4-FFF2-40B4-BE49-F238E27FC236}">
                <a16:creationId xmlns:a16="http://schemas.microsoft.com/office/drawing/2014/main" xmlns="" id="{67714DDD-A59D-4B16-A88C-E906FCFB002F}"/>
              </a:ext>
            </a:extLst>
          </p:cNvPr>
          <p:cNvSpPr txBox="1">
            <a:spLocks noChangeArrowheads="1"/>
          </p:cNvSpPr>
          <p:nvPr/>
        </p:nvSpPr>
        <p:spPr bwMode="auto">
          <a:xfrm>
            <a:off x="2871788" y="115888"/>
            <a:ext cx="3603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da-DK" sz="2800" b="1">
                <a:solidFill>
                  <a:schemeClr val="bg1"/>
                </a:solidFill>
              </a:rPr>
              <a:t>WGFM Organisation</a:t>
            </a:r>
          </a:p>
        </p:txBody>
      </p:sp>
      <p:sp>
        <p:nvSpPr>
          <p:cNvPr id="2054" name="AutoShape 13">
            <a:extLst>
              <a:ext uri="{FF2B5EF4-FFF2-40B4-BE49-F238E27FC236}">
                <a16:creationId xmlns:a16="http://schemas.microsoft.com/office/drawing/2014/main" xmlns="" id="{3E8FCBE4-16EC-4597-9E4A-89F8E157EE8C}"/>
              </a:ext>
            </a:extLst>
          </p:cNvPr>
          <p:cNvSpPr>
            <a:spLocks noChangeArrowheads="1"/>
          </p:cNvSpPr>
          <p:nvPr/>
        </p:nvSpPr>
        <p:spPr bwMode="auto">
          <a:xfrm>
            <a:off x="2514600" y="769938"/>
            <a:ext cx="2417763" cy="498475"/>
          </a:xfrm>
          <a:prstGeom prst="roundRect">
            <a:avLst>
              <a:gd name="adj" fmla="val 16667"/>
            </a:avLst>
          </a:prstGeom>
          <a:solidFill>
            <a:srgbClr val="C00000"/>
          </a:solidFill>
          <a:ln w="12700" algn="ctr">
            <a:solidFill>
              <a:srgbClr val="000066"/>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da-DK" sz="1200" b="1"/>
              <a:t>ECC</a:t>
            </a:r>
          </a:p>
        </p:txBody>
      </p:sp>
      <p:sp>
        <p:nvSpPr>
          <p:cNvPr id="2055" name="AutoShape 15">
            <a:extLst>
              <a:ext uri="{FF2B5EF4-FFF2-40B4-BE49-F238E27FC236}">
                <a16:creationId xmlns:a16="http://schemas.microsoft.com/office/drawing/2014/main" xmlns="" id="{BFE6B597-29AB-4546-9BC9-4E7557C0A8FF}"/>
              </a:ext>
            </a:extLst>
          </p:cNvPr>
          <p:cNvSpPr>
            <a:spLocks noChangeArrowheads="1"/>
          </p:cNvSpPr>
          <p:nvPr/>
        </p:nvSpPr>
        <p:spPr bwMode="auto">
          <a:xfrm>
            <a:off x="388938" y="1809750"/>
            <a:ext cx="1506537" cy="742950"/>
          </a:xfrm>
          <a:prstGeom prst="roundRect">
            <a:avLst>
              <a:gd name="adj" fmla="val 16667"/>
            </a:avLst>
          </a:prstGeom>
          <a:solidFill>
            <a:srgbClr val="CCECFF"/>
          </a:solidFill>
          <a:ln w="9525"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da-DK" sz="1200" b="1">
                <a:solidFill>
                  <a:srgbClr val="000066"/>
                </a:solidFill>
              </a:rPr>
              <a:t>ECO</a:t>
            </a:r>
          </a:p>
          <a:p>
            <a:pPr algn="ctr">
              <a:spcBef>
                <a:spcPct val="0"/>
              </a:spcBef>
              <a:buFontTx/>
              <a:buNone/>
            </a:pPr>
            <a:endParaRPr lang="en-GB" altLang="da-DK" sz="800">
              <a:solidFill>
                <a:srgbClr val="000066"/>
              </a:solidFill>
              <a:latin typeface="Tahoma" panose="020B0604030504040204" pitchFamily="34" charset="0"/>
            </a:endParaRPr>
          </a:p>
          <a:p>
            <a:pPr algn="ctr">
              <a:spcBef>
                <a:spcPct val="0"/>
              </a:spcBef>
              <a:buFontTx/>
              <a:buNone/>
            </a:pPr>
            <a:r>
              <a:rPr lang="en-GB" altLang="da-DK" sz="800">
                <a:solidFill>
                  <a:srgbClr val="000066"/>
                </a:solidFill>
                <a:latin typeface="Tahoma" panose="020B0604030504040204" pitchFamily="34" charset="0"/>
              </a:rPr>
              <a:t>Expertise and support</a:t>
            </a:r>
          </a:p>
        </p:txBody>
      </p:sp>
      <p:sp>
        <p:nvSpPr>
          <p:cNvPr id="2056" name="AutoShape 20">
            <a:extLst>
              <a:ext uri="{FF2B5EF4-FFF2-40B4-BE49-F238E27FC236}">
                <a16:creationId xmlns:a16="http://schemas.microsoft.com/office/drawing/2014/main" xmlns="" id="{0F3F04C5-20C6-47AF-B43D-A5E7BDBD86F4}"/>
              </a:ext>
            </a:extLst>
          </p:cNvPr>
          <p:cNvSpPr>
            <a:spLocks noChangeArrowheads="1"/>
          </p:cNvSpPr>
          <p:nvPr/>
        </p:nvSpPr>
        <p:spPr bwMode="auto">
          <a:xfrm>
            <a:off x="6584950" y="1604963"/>
            <a:ext cx="2268538" cy="576262"/>
          </a:xfrm>
          <a:prstGeom prst="roundRect">
            <a:avLst>
              <a:gd name="adj" fmla="val 16667"/>
            </a:avLst>
          </a:prstGeom>
          <a:solidFill>
            <a:srgbClr val="FFC000"/>
          </a:solidFill>
          <a:ln w="9525"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900" b="1" dirty="0">
                <a:solidFill>
                  <a:srgbClr val="000066"/>
                </a:solidFill>
                <a:latin typeface="Tahoma" panose="020B0604030504040204" pitchFamily="34" charset="0"/>
              </a:rPr>
              <a:t>SRD/MG</a:t>
            </a:r>
          </a:p>
          <a:p>
            <a:pPr algn="ctr" eaLnBrk="1" hangingPunct="1">
              <a:spcBef>
                <a:spcPct val="0"/>
              </a:spcBef>
              <a:buFontTx/>
              <a:buNone/>
            </a:pPr>
            <a:r>
              <a:rPr lang="da-DK" altLang="da-DK" sz="900" dirty="0">
                <a:solidFill>
                  <a:srgbClr val="000066"/>
                </a:solidFill>
                <a:latin typeface="Tahoma" panose="020B0604030504040204" pitchFamily="34" charset="0"/>
              </a:rPr>
              <a:t>Short Range Devices  </a:t>
            </a:r>
          </a:p>
          <a:p>
            <a:pPr algn="ctr" eaLnBrk="1" hangingPunct="1">
              <a:spcBef>
                <a:spcPct val="0"/>
              </a:spcBef>
              <a:buFontTx/>
              <a:buNone/>
            </a:pPr>
            <a:r>
              <a:rPr lang="da-DK" altLang="da-DK" sz="900" dirty="0">
                <a:solidFill>
                  <a:srgbClr val="000066"/>
                </a:solidFill>
                <a:latin typeface="Tahoma" panose="020B0604030504040204" pitchFamily="34" charset="0"/>
              </a:rPr>
              <a:t>Maintenance Group</a:t>
            </a:r>
            <a:r>
              <a:rPr lang="en-GB" altLang="da-DK" sz="900" dirty="0">
                <a:solidFill>
                  <a:srgbClr val="000066"/>
                </a:solidFill>
                <a:latin typeface="Tahoma" panose="020B0604030504040204" pitchFamily="34" charset="0"/>
              </a:rPr>
              <a:t> </a:t>
            </a:r>
          </a:p>
          <a:p>
            <a:pPr algn="ctr" eaLnBrk="1" hangingPunct="1">
              <a:spcBef>
                <a:spcPct val="0"/>
              </a:spcBef>
              <a:buFontTx/>
              <a:buNone/>
            </a:pPr>
            <a:r>
              <a:rPr lang="en-US" altLang="da-DK" sz="800" dirty="0">
                <a:solidFill>
                  <a:srgbClr val="000066"/>
                </a:solidFill>
                <a:latin typeface="Tahoma" panose="020B0604030504040204" pitchFamily="34" charset="0"/>
              </a:rPr>
              <a:t>Chairman: Andy Gowans (G)</a:t>
            </a:r>
            <a:endParaRPr lang="da-DK" altLang="da-DK" sz="800" dirty="0">
              <a:solidFill>
                <a:srgbClr val="000066"/>
              </a:solidFill>
              <a:latin typeface="Tahoma" panose="020B0604030504040204" pitchFamily="34" charset="0"/>
            </a:endParaRPr>
          </a:p>
        </p:txBody>
      </p:sp>
      <p:sp>
        <p:nvSpPr>
          <p:cNvPr id="2057" name="Line 51">
            <a:extLst>
              <a:ext uri="{FF2B5EF4-FFF2-40B4-BE49-F238E27FC236}">
                <a16:creationId xmlns:a16="http://schemas.microsoft.com/office/drawing/2014/main" xmlns="" id="{84C95B1F-422F-4496-9269-CAB4270D41BB}"/>
              </a:ext>
            </a:extLst>
          </p:cNvPr>
          <p:cNvSpPr>
            <a:spLocks noChangeShapeType="1"/>
          </p:cNvSpPr>
          <p:nvPr/>
        </p:nvSpPr>
        <p:spPr bwMode="auto">
          <a:xfrm>
            <a:off x="346075" y="6078538"/>
            <a:ext cx="430213" cy="0"/>
          </a:xfrm>
          <a:prstGeom prst="line">
            <a:avLst/>
          </a:prstGeom>
          <a:noFill/>
          <a:ln w="9525">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8" name="Text Box 53">
            <a:extLst>
              <a:ext uri="{FF2B5EF4-FFF2-40B4-BE49-F238E27FC236}">
                <a16:creationId xmlns:a16="http://schemas.microsoft.com/office/drawing/2014/main" xmlns="" id="{0ECB39C1-A938-4CB1-A3D9-1FDA66C4A784}"/>
              </a:ext>
            </a:extLst>
          </p:cNvPr>
          <p:cNvSpPr txBox="1">
            <a:spLocks noChangeArrowheads="1"/>
          </p:cNvSpPr>
          <p:nvPr/>
        </p:nvSpPr>
        <p:spPr bwMode="auto">
          <a:xfrm>
            <a:off x="939800" y="6207125"/>
            <a:ext cx="42783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800">
                <a:solidFill>
                  <a:srgbClr val="000066"/>
                </a:solidFill>
                <a:latin typeface="Tahoma" panose="020B0604030504040204" pitchFamily="34" charset="0"/>
              </a:rPr>
              <a:t>European Process of standardisation and regulation for radiocommunication devices    </a:t>
            </a:r>
          </a:p>
          <a:p>
            <a:pPr eaLnBrk="1" hangingPunct="1">
              <a:spcBef>
                <a:spcPct val="0"/>
              </a:spcBef>
              <a:buFontTx/>
              <a:buNone/>
            </a:pPr>
            <a:r>
              <a:rPr lang="da-DK" altLang="da-DK" sz="800">
                <a:solidFill>
                  <a:srgbClr val="000066"/>
                </a:solidFill>
                <a:latin typeface="Tahoma" panose="020B0604030504040204" pitchFamily="34" charset="0"/>
              </a:rPr>
              <a:t>and systems, inter-alia co-operation between CEPT and ETSI or work under mandates  </a:t>
            </a:r>
          </a:p>
          <a:p>
            <a:pPr eaLnBrk="1" hangingPunct="1">
              <a:spcBef>
                <a:spcPct val="0"/>
              </a:spcBef>
              <a:buFontTx/>
              <a:buNone/>
            </a:pPr>
            <a:r>
              <a:rPr lang="da-DK" altLang="da-DK" sz="800">
                <a:solidFill>
                  <a:srgbClr val="000066"/>
                </a:solidFill>
                <a:latin typeface="Tahoma" panose="020B0604030504040204" pitchFamily="34" charset="0"/>
              </a:rPr>
              <a:t>from the EC.</a:t>
            </a:r>
            <a:endParaRPr lang="en-US" altLang="da-DK" sz="800">
              <a:solidFill>
                <a:srgbClr val="000066"/>
              </a:solidFill>
              <a:latin typeface="Tahoma" panose="020B0604030504040204" pitchFamily="34" charset="0"/>
            </a:endParaRPr>
          </a:p>
        </p:txBody>
      </p:sp>
      <p:sp>
        <p:nvSpPr>
          <p:cNvPr id="2059" name="AutoShape 20">
            <a:extLst>
              <a:ext uri="{FF2B5EF4-FFF2-40B4-BE49-F238E27FC236}">
                <a16:creationId xmlns:a16="http://schemas.microsoft.com/office/drawing/2014/main" xmlns="" id="{9B6B3946-7EE2-4AE1-AD77-406594CB4EAB}"/>
              </a:ext>
            </a:extLst>
          </p:cNvPr>
          <p:cNvSpPr>
            <a:spLocks noChangeArrowheads="1"/>
          </p:cNvSpPr>
          <p:nvPr/>
        </p:nvSpPr>
        <p:spPr bwMode="auto">
          <a:xfrm>
            <a:off x="6577013" y="2254250"/>
            <a:ext cx="2266950" cy="576263"/>
          </a:xfrm>
          <a:prstGeom prst="roundRect">
            <a:avLst>
              <a:gd name="adj" fmla="val 16667"/>
            </a:avLst>
          </a:prstGeom>
          <a:solidFill>
            <a:srgbClr val="FFC000"/>
          </a:solidFill>
          <a:ln w="9525"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900" b="1">
                <a:solidFill>
                  <a:srgbClr val="000066"/>
                </a:solidFill>
                <a:latin typeface="Tahoma" panose="020B0604030504040204" pitchFamily="34" charset="0"/>
              </a:rPr>
              <a:t>FM22</a:t>
            </a:r>
            <a:r>
              <a:rPr lang="da-DK" altLang="da-DK" sz="900">
                <a:solidFill>
                  <a:srgbClr val="000066"/>
                </a:solidFill>
                <a:latin typeface="Tahoma" panose="020B0604030504040204" pitchFamily="34" charset="0"/>
              </a:rPr>
              <a:t> – Spectrum Monitoring and </a:t>
            </a:r>
          </a:p>
          <a:p>
            <a:pPr algn="ctr" eaLnBrk="1" hangingPunct="1">
              <a:spcBef>
                <a:spcPct val="0"/>
              </a:spcBef>
              <a:buFontTx/>
              <a:buNone/>
            </a:pPr>
            <a:r>
              <a:rPr lang="da-DK" altLang="da-DK" sz="900">
                <a:solidFill>
                  <a:srgbClr val="000066"/>
                </a:solidFill>
                <a:latin typeface="Tahoma" panose="020B0604030504040204" pitchFamily="34" charset="0"/>
              </a:rPr>
              <a:t>Enforcement</a:t>
            </a:r>
            <a:endParaRPr lang="en-US" altLang="da-DK" sz="800">
              <a:solidFill>
                <a:srgbClr val="000066"/>
              </a:solidFill>
              <a:latin typeface="Tahoma" panose="020B0604030504040204" pitchFamily="34" charset="0"/>
            </a:endParaRPr>
          </a:p>
          <a:p>
            <a:pPr algn="ctr" eaLnBrk="1" hangingPunct="1">
              <a:spcBef>
                <a:spcPct val="0"/>
              </a:spcBef>
              <a:buFontTx/>
              <a:buNone/>
            </a:pPr>
            <a:r>
              <a:rPr lang="en-US" altLang="da-DK" sz="800">
                <a:solidFill>
                  <a:srgbClr val="000066"/>
                </a:solidFill>
                <a:latin typeface="Tahoma" panose="020B0604030504040204" pitchFamily="34" charset="0"/>
              </a:rPr>
              <a:t>Chairman: Ralf Trautmann (D)</a:t>
            </a:r>
            <a:endParaRPr lang="en-GB" altLang="da-DK" sz="800">
              <a:solidFill>
                <a:srgbClr val="000066"/>
              </a:solidFill>
              <a:latin typeface="Tahoma" panose="020B0604030504040204" pitchFamily="34" charset="0"/>
            </a:endParaRPr>
          </a:p>
        </p:txBody>
      </p:sp>
      <p:sp>
        <p:nvSpPr>
          <p:cNvPr id="2060" name="AutoShape 20">
            <a:extLst>
              <a:ext uri="{FF2B5EF4-FFF2-40B4-BE49-F238E27FC236}">
                <a16:creationId xmlns:a16="http://schemas.microsoft.com/office/drawing/2014/main" xmlns="" id="{C266BE3D-A247-4BCE-8A0D-304B0FB0816B}"/>
              </a:ext>
            </a:extLst>
          </p:cNvPr>
          <p:cNvSpPr>
            <a:spLocks noChangeArrowheads="1"/>
          </p:cNvSpPr>
          <p:nvPr/>
        </p:nvSpPr>
        <p:spPr bwMode="auto">
          <a:xfrm>
            <a:off x="6577013" y="2887663"/>
            <a:ext cx="2266950" cy="576262"/>
          </a:xfrm>
          <a:prstGeom prst="roundRect">
            <a:avLst>
              <a:gd name="adj" fmla="val 16667"/>
            </a:avLst>
          </a:prstGeom>
          <a:solidFill>
            <a:srgbClr val="FFC000"/>
          </a:solidFill>
          <a:ln w="9525"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900" b="1">
                <a:solidFill>
                  <a:srgbClr val="000066"/>
                </a:solidFill>
                <a:latin typeface="Tahoma" panose="020B0604030504040204" pitchFamily="34" charset="0"/>
              </a:rPr>
              <a:t>FM44</a:t>
            </a:r>
            <a:r>
              <a:rPr lang="da-DK" altLang="da-DK" sz="900">
                <a:solidFill>
                  <a:srgbClr val="000066"/>
                </a:solidFill>
                <a:latin typeface="Tahoma" panose="020B0604030504040204" pitchFamily="34" charset="0"/>
              </a:rPr>
              <a:t> – Satellite Communications</a:t>
            </a:r>
            <a:r>
              <a:rPr lang="en-US" altLang="da-DK" sz="800">
                <a:solidFill>
                  <a:srgbClr val="000066"/>
                </a:solidFill>
                <a:latin typeface="Tahoma" panose="020B0604030504040204" pitchFamily="34" charset="0"/>
              </a:rPr>
              <a:t/>
            </a:r>
            <a:br>
              <a:rPr lang="en-US" altLang="da-DK" sz="800">
                <a:solidFill>
                  <a:srgbClr val="000066"/>
                </a:solidFill>
                <a:latin typeface="Tahoma" panose="020B0604030504040204" pitchFamily="34" charset="0"/>
              </a:rPr>
            </a:br>
            <a:r>
              <a:rPr lang="en-US" altLang="da-DK" sz="800">
                <a:solidFill>
                  <a:srgbClr val="000066"/>
                </a:solidFill>
                <a:latin typeface="Tahoma" panose="020B0604030504040204" pitchFamily="34" charset="0"/>
              </a:rPr>
              <a:t>Chairman: Amar Saidani (F)</a:t>
            </a:r>
            <a:endParaRPr lang="da-DK" altLang="da-DK" sz="800">
              <a:solidFill>
                <a:srgbClr val="000066"/>
              </a:solidFill>
              <a:latin typeface="Tahoma" panose="020B0604030504040204" pitchFamily="34" charset="0"/>
            </a:endParaRPr>
          </a:p>
        </p:txBody>
      </p:sp>
      <p:sp>
        <p:nvSpPr>
          <p:cNvPr id="2061" name="AutoShape 20">
            <a:extLst>
              <a:ext uri="{FF2B5EF4-FFF2-40B4-BE49-F238E27FC236}">
                <a16:creationId xmlns:a16="http://schemas.microsoft.com/office/drawing/2014/main" xmlns="" id="{10EDD52A-F300-4D47-B5A4-7D31AFB1A6AA}"/>
              </a:ext>
            </a:extLst>
          </p:cNvPr>
          <p:cNvSpPr>
            <a:spLocks noChangeArrowheads="1"/>
          </p:cNvSpPr>
          <p:nvPr/>
        </p:nvSpPr>
        <p:spPr bwMode="auto">
          <a:xfrm>
            <a:off x="6577013" y="979488"/>
            <a:ext cx="2266950" cy="577850"/>
          </a:xfrm>
          <a:prstGeom prst="roundRect">
            <a:avLst>
              <a:gd name="adj" fmla="val 16667"/>
            </a:avLst>
          </a:prstGeom>
          <a:solidFill>
            <a:srgbClr val="FFC000"/>
          </a:solidFill>
          <a:ln w="9525"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900" b="1">
                <a:solidFill>
                  <a:srgbClr val="000066"/>
                </a:solidFill>
                <a:latin typeface="Tahoma" panose="020B0604030504040204" pitchFamily="34" charset="0"/>
              </a:rPr>
              <a:t>EFIS/MG</a:t>
            </a:r>
          </a:p>
          <a:p>
            <a:pPr algn="ctr" eaLnBrk="1" hangingPunct="1">
              <a:spcBef>
                <a:spcPct val="0"/>
              </a:spcBef>
              <a:buFontTx/>
              <a:buNone/>
            </a:pPr>
            <a:r>
              <a:rPr lang="en-US" altLang="da-DK" sz="900">
                <a:solidFill>
                  <a:srgbClr val="000066"/>
                </a:solidFill>
                <a:latin typeface="Tahoma" panose="020B0604030504040204" pitchFamily="34" charset="0"/>
              </a:rPr>
              <a:t>ECO Frequency Information </a:t>
            </a:r>
          </a:p>
          <a:p>
            <a:pPr algn="ctr" eaLnBrk="1" hangingPunct="1">
              <a:spcBef>
                <a:spcPct val="0"/>
              </a:spcBef>
              <a:buFontTx/>
              <a:buNone/>
            </a:pPr>
            <a:r>
              <a:rPr lang="en-US" altLang="da-DK" sz="900">
                <a:solidFill>
                  <a:srgbClr val="000066"/>
                </a:solidFill>
                <a:latin typeface="Tahoma" panose="020B0604030504040204" pitchFamily="34" charset="0"/>
              </a:rPr>
              <a:t>System Maintenance Group</a:t>
            </a:r>
          </a:p>
          <a:p>
            <a:pPr algn="ctr" eaLnBrk="1" hangingPunct="1">
              <a:spcBef>
                <a:spcPct val="0"/>
              </a:spcBef>
              <a:buFontTx/>
              <a:buNone/>
            </a:pPr>
            <a:r>
              <a:rPr lang="en-US" altLang="da-DK" sz="900">
                <a:solidFill>
                  <a:srgbClr val="000066"/>
                </a:solidFill>
              </a:rPr>
              <a:t> </a:t>
            </a:r>
            <a:r>
              <a:rPr lang="en-US" altLang="da-DK" sz="800">
                <a:solidFill>
                  <a:srgbClr val="000066"/>
                </a:solidFill>
                <a:latin typeface="Tahoma" panose="020B0604030504040204" pitchFamily="34" charset="0"/>
              </a:rPr>
              <a:t>Chairman: Stefan Mayer-Bidmon (D)</a:t>
            </a:r>
            <a:endParaRPr lang="da-DK" altLang="da-DK" sz="800">
              <a:solidFill>
                <a:srgbClr val="000066"/>
              </a:solidFill>
              <a:latin typeface="Tahoma" panose="020B0604030504040204" pitchFamily="34" charset="0"/>
            </a:endParaRPr>
          </a:p>
        </p:txBody>
      </p:sp>
      <p:sp>
        <p:nvSpPr>
          <p:cNvPr id="2062" name="AutoShape 20">
            <a:extLst>
              <a:ext uri="{FF2B5EF4-FFF2-40B4-BE49-F238E27FC236}">
                <a16:creationId xmlns:a16="http://schemas.microsoft.com/office/drawing/2014/main" xmlns="" id="{D55C7AB4-7F9B-4BD1-A88B-4D02B7C7A072}"/>
              </a:ext>
            </a:extLst>
          </p:cNvPr>
          <p:cNvSpPr>
            <a:spLocks noChangeArrowheads="1"/>
          </p:cNvSpPr>
          <p:nvPr/>
        </p:nvSpPr>
        <p:spPr bwMode="auto">
          <a:xfrm>
            <a:off x="6575425" y="3508375"/>
            <a:ext cx="2268538" cy="574675"/>
          </a:xfrm>
          <a:prstGeom prst="roundRect">
            <a:avLst>
              <a:gd name="adj" fmla="val 16667"/>
            </a:avLst>
          </a:prstGeom>
          <a:solidFill>
            <a:srgbClr val="FFC000"/>
          </a:solidFill>
          <a:ln w="9525"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900" b="1">
                <a:solidFill>
                  <a:srgbClr val="000066"/>
                </a:solidFill>
                <a:latin typeface="Tahoma" panose="020B0604030504040204" pitchFamily="34" charset="0"/>
              </a:rPr>
              <a:t>FM51</a:t>
            </a:r>
            <a:r>
              <a:rPr lang="da-DK" altLang="da-DK" sz="900">
                <a:solidFill>
                  <a:srgbClr val="000066"/>
                </a:solidFill>
                <a:latin typeface="Tahoma" panose="020B0604030504040204" pitchFamily="34" charset="0"/>
              </a:rPr>
              <a:t> – PMSE</a:t>
            </a:r>
            <a:br>
              <a:rPr lang="da-DK" altLang="da-DK" sz="900">
                <a:solidFill>
                  <a:srgbClr val="000066"/>
                </a:solidFill>
                <a:latin typeface="Tahoma" panose="020B0604030504040204" pitchFamily="34" charset="0"/>
              </a:rPr>
            </a:br>
            <a:r>
              <a:rPr lang="da-DK" altLang="da-DK" sz="900">
                <a:solidFill>
                  <a:srgbClr val="000066"/>
                </a:solidFill>
                <a:latin typeface="Tahoma" panose="020B0604030504040204" pitchFamily="34" charset="0"/>
              </a:rPr>
              <a:t>          </a:t>
            </a:r>
            <a:r>
              <a:rPr lang="da-DK" altLang="da-DK" sz="800">
                <a:solidFill>
                  <a:srgbClr val="000066"/>
                </a:solidFill>
                <a:latin typeface="Tahoma" panose="020B0604030504040204" pitchFamily="34" charset="0"/>
              </a:rPr>
              <a:t>Chairman: Lindsay Cornell (G)</a:t>
            </a:r>
          </a:p>
        </p:txBody>
      </p:sp>
      <p:sp>
        <p:nvSpPr>
          <p:cNvPr id="2063" name="AutoShape 20">
            <a:extLst>
              <a:ext uri="{FF2B5EF4-FFF2-40B4-BE49-F238E27FC236}">
                <a16:creationId xmlns:a16="http://schemas.microsoft.com/office/drawing/2014/main" xmlns="" id="{A35A2E22-775C-4FB9-A8D4-FCA275968CB3}"/>
              </a:ext>
            </a:extLst>
          </p:cNvPr>
          <p:cNvSpPr>
            <a:spLocks noChangeArrowheads="1"/>
          </p:cNvSpPr>
          <p:nvPr/>
        </p:nvSpPr>
        <p:spPr bwMode="auto">
          <a:xfrm>
            <a:off x="2514600" y="1495425"/>
            <a:ext cx="2417763" cy="1371600"/>
          </a:xfrm>
          <a:prstGeom prst="roundRect">
            <a:avLst>
              <a:gd name="adj" fmla="val 16667"/>
            </a:avLst>
          </a:prstGeom>
          <a:solidFill>
            <a:srgbClr val="CC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1100" b="1">
                <a:solidFill>
                  <a:srgbClr val="000066"/>
                </a:solidFill>
                <a:latin typeface="Tahoma" panose="020B0604030504040204" pitchFamily="34" charset="0"/>
              </a:rPr>
              <a:t>WGFM</a:t>
            </a:r>
          </a:p>
          <a:p>
            <a:pPr algn="ctr" eaLnBrk="1" hangingPunct="1">
              <a:spcBef>
                <a:spcPct val="0"/>
              </a:spcBef>
              <a:buFontTx/>
              <a:buNone/>
            </a:pPr>
            <a:r>
              <a:rPr lang="da-DK" altLang="da-DK" sz="900">
                <a:solidFill>
                  <a:srgbClr val="000066"/>
                </a:solidFill>
                <a:latin typeface="Tahoma" panose="020B0604030504040204" pitchFamily="34" charset="0"/>
              </a:rPr>
              <a:t>Working Group Frequency Management</a:t>
            </a:r>
          </a:p>
          <a:p>
            <a:pPr algn="ctr" eaLnBrk="1" hangingPunct="1">
              <a:spcBef>
                <a:spcPct val="0"/>
              </a:spcBef>
              <a:buFontTx/>
              <a:buNone/>
            </a:pPr>
            <a:r>
              <a:rPr lang="da-DK" altLang="da-DK" sz="900">
                <a:solidFill>
                  <a:srgbClr val="000066"/>
                </a:solidFill>
                <a:latin typeface="Tahoma" panose="020B0604030504040204" pitchFamily="34" charset="0"/>
              </a:rPr>
              <a:t> </a:t>
            </a:r>
            <a:r>
              <a:rPr lang="da-DK" altLang="da-DK" sz="800">
                <a:solidFill>
                  <a:srgbClr val="000066"/>
                </a:solidFill>
                <a:latin typeface="Tahoma" panose="020B0604030504040204" pitchFamily="34" charset="0"/>
              </a:rPr>
              <a:t>Chairman: Thomas Weilacher (D)</a:t>
            </a:r>
          </a:p>
          <a:p>
            <a:pPr algn="ctr" eaLnBrk="1" hangingPunct="1">
              <a:spcBef>
                <a:spcPct val="0"/>
              </a:spcBef>
              <a:buFontTx/>
              <a:buNone/>
            </a:pPr>
            <a:r>
              <a:rPr lang="da-DK" altLang="da-DK" sz="800">
                <a:solidFill>
                  <a:srgbClr val="000066"/>
                </a:solidFill>
                <a:latin typeface="Tahoma" panose="020B0604030504040204" pitchFamily="34" charset="0"/>
              </a:rPr>
              <a:t>Vice Chairman: Stephen Talbot (G)</a:t>
            </a:r>
          </a:p>
          <a:p>
            <a:pPr algn="ctr" eaLnBrk="1" hangingPunct="1">
              <a:spcBef>
                <a:spcPct val="0"/>
              </a:spcBef>
              <a:buFontTx/>
              <a:buNone/>
            </a:pPr>
            <a:r>
              <a:rPr lang="da-DK" altLang="da-DK" sz="800">
                <a:solidFill>
                  <a:srgbClr val="000066"/>
                </a:solidFill>
                <a:latin typeface="Tahoma" panose="020B0604030504040204" pitchFamily="34" charset="0"/>
              </a:rPr>
              <a:t>Vice Chairman: Vincent Durepaire (F)</a:t>
            </a:r>
          </a:p>
          <a:p>
            <a:pPr algn="ctr" eaLnBrk="1" hangingPunct="1">
              <a:spcBef>
                <a:spcPct val="0"/>
              </a:spcBef>
              <a:buFontTx/>
              <a:buNone/>
            </a:pPr>
            <a:endParaRPr lang="da-DK" altLang="da-DK" sz="800">
              <a:solidFill>
                <a:srgbClr val="000066"/>
              </a:solidFill>
              <a:latin typeface="Tahoma" panose="020B0604030504040204" pitchFamily="34" charset="0"/>
            </a:endParaRPr>
          </a:p>
        </p:txBody>
      </p:sp>
      <p:sp>
        <p:nvSpPr>
          <p:cNvPr id="37" name="AutoShape 15">
            <a:extLst>
              <a:ext uri="{FF2B5EF4-FFF2-40B4-BE49-F238E27FC236}">
                <a16:creationId xmlns:a16="http://schemas.microsoft.com/office/drawing/2014/main" xmlns="" id="{0BC3977F-250C-4C4C-96E4-317F5D16907C}"/>
              </a:ext>
            </a:extLst>
          </p:cNvPr>
          <p:cNvSpPr>
            <a:spLocks noChangeArrowheads="1"/>
          </p:cNvSpPr>
          <p:nvPr/>
        </p:nvSpPr>
        <p:spPr bwMode="auto">
          <a:xfrm>
            <a:off x="509588" y="3578225"/>
            <a:ext cx="1504950" cy="825500"/>
          </a:xfrm>
          <a:prstGeom prst="roundRect">
            <a:avLst>
              <a:gd name="adj" fmla="val 16667"/>
            </a:avLst>
          </a:prstGeom>
          <a:solidFill>
            <a:schemeClr val="bg1">
              <a:lumMod val="85000"/>
            </a:schemeClr>
          </a:solidFill>
          <a:ln w="9525" algn="ctr">
            <a:solidFill>
              <a:schemeClr val="tx1"/>
            </a:solidFill>
            <a:round/>
            <a:headEnd/>
            <a:tailEnd/>
          </a:ln>
          <a:effectLst/>
        </p:spPr>
        <p:txBody>
          <a:bodyPr wrap="none" anchor="ctr"/>
          <a:lstStyle/>
          <a:p>
            <a:pPr algn="ctr" eaLnBrk="0" hangingPunct="0">
              <a:defRPr/>
            </a:pPr>
            <a:r>
              <a:rPr lang="en-GB" sz="1200" b="1" dirty="0">
                <a:solidFill>
                  <a:srgbClr val="000066"/>
                </a:solidFill>
                <a:latin typeface="Arial" charset="0"/>
              </a:rPr>
              <a:t>External Relations</a:t>
            </a:r>
            <a:endParaRPr lang="en-GB" sz="800" dirty="0">
              <a:solidFill>
                <a:srgbClr val="000066"/>
              </a:solidFill>
              <a:latin typeface="Tahoma" pitchFamily="34" charset="0"/>
            </a:endParaRPr>
          </a:p>
          <a:p>
            <a:pPr marL="171450" indent="-171450" eaLnBrk="0" hangingPunct="0">
              <a:buFontTx/>
              <a:buChar char="-"/>
              <a:defRPr/>
            </a:pPr>
            <a:r>
              <a:rPr lang="en-GB" sz="800" dirty="0">
                <a:solidFill>
                  <a:srgbClr val="000066"/>
                </a:solidFill>
                <a:latin typeface="Tahoma" pitchFamily="34" charset="0"/>
              </a:rPr>
              <a:t>European Commission</a:t>
            </a:r>
          </a:p>
          <a:p>
            <a:pPr marL="171450" indent="-171450" eaLnBrk="0" hangingPunct="0">
              <a:buFontTx/>
              <a:buChar char="-"/>
              <a:defRPr/>
            </a:pPr>
            <a:r>
              <a:rPr lang="da-DK" sz="800" dirty="0">
                <a:solidFill>
                  <a:srgbClr val="000066"/>
                </a:solidFill>
                <a:latin typeface="Tahoma" pitchFamily="34" charset="0"/>
              </a:rPr>
              <a:t>ETSI</a:t>
            </a:r>
          </a:p>
          <a:p>
            <a:pPr marL="171450" indent="-171450" eaLnBrk="0" hangingPunct="0">
              <a:buFontTx/>
              <a:buChar char="-"/>
              <a:defRPr/>
            </a:pPr>
            <a:r>
              <a:rPr lang="da-DK" sz="800" dirty="0">
                <a:solidFill>
                  <a:srgbClr val="000066"/>
                </a:solidFill>
                <a:latin typeface="Tahoma" pitchFamily="34" charset="0"/>
              </a:rPr>
              <a:t>Other MoU/LoU Partners</a:t>
            </a:r>
          </a:p>
        </p:txBody>
      </p:sp>
      <p:cxnSp>
        <p:nvCxnSpPr>
          <p:cNvPr id="18" name="Straight Arrow Connector 17">
            <a:extLst>
              <a:ext uri="{FF2B5EF4-FFF2-40B4-BE49-F238E27FC236}">
                <a16:creationId xmlns:a16="http://schemas.microsoft.com/office/drawing/2014/main" xmlns="" id="{E4A9AE7C-1A72-429F-B4B0-21D875F2BA24}"/>
              </a:ext>
            </a:extLst>
          </p:cNvPr>
          <p:cNvCxnSpPr/>
          <p:nvPr/>
        </p:nvCxnSpPr>
        <p:spPr>
          <a:xfrm>
            <a:off x="346075" y="6367463"/>
            <a:ext cx="430213"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066" name="Text Box 53">
            <a:extLst>
              <a:ext uri="{FF2B5EF4-FFF2-40B4-BE49-F238E27FC236}">
                <a16:creationId xmlns:a16="http://schemas.microsoft.com/office/drawing/2014/main" xmlns="" id="{2BBD0839-A02D-4310-AF84-D087B36D2348}"/>
              </a:ext>
            </a:extLst>
          </p:cNvPr>
          <p:cNvSpPr txBox="1">
            <a:spLocks noChangeArrowheads="1"/>
          </p:cNvSpPr>
          <p:nvPr/>
        </p:nvSpPr>
        <p:spPr bwMode="auto">
          <a:xfrm>
            <a:off x="939800" y="5972175"/>
            <a:ext cx="40608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800">
                <a:solidFill>
                  <a:srgbClr val="000066"/>
                </a:solidFill>
                <a:latin typeface="Tahoma" panose="020B0604030504040204" pitchFamily="34" charset="0"/>
              </a:rPr>
              <a:t>Support from ECO, the permanent office established in Copenhagen</a:t>
            </a:r>
            <a:endParaRPr lang="en-US" altLang="da-DK" sz="800">
              <a:solidFill>
                <a:srgbClr val="000066"/>
              </a:solidFill>
              <a:latin typeface="Tahoma" panose="020B0604030504040204" pitchFamily="34" charset="0"/>
            </a:endParaRPr>
          </a:p>
        </p:txBody>
      </p:sp>
      <p:sp>
        <p:nvSpPr>
          <p:cNvPr id="2067" name="AutoShape 15">
            <a:extLst>
              <a:ext uri="{FF2B5EF4-FFF2-40B4-BE49-F238E27FC236}">
                <a16:creationId xmlns:a16="http://schemas.microsoft.com/office/drawing/2014/main" xmlns="" id="{AF6E38DB-BF34-46BB-85AB-7098F9C65440}"/>
              </a:ext>
            </a:extLst>
          </p:cNvPr>
          <p:cNvSpPr>
            <a:spLocks noChangeArrowheads="1"/>
          </p:cNvSpPr>
          <p:nvPr/>
        </p:nvSpPr>
        <p:spPr bwMode="auto">
          <a:xfrm>
            <a:off x="2551113" y="2733675"/>
            <a:ext cx="2362200" cy="565150"/>
          </a:xfrm>
          <a:prstGeom prst="roundRect">
            <a:avLst>
              <a:gd name="adj" fmla="val 16667"/>
            </a:avLst>
          </a:prstGeom>
          <a:solidFill>
            <a:srgbClr val="D9FFD9"/>
          </a:solidFill>
          <a:ln w="12700"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da-DK" sz="1100">
                <a:solidFill>
                  <a:srgbClr val="000066"/>
                </a:solidFill>
              </a:rPr>
              <a:t>WGFM Civil Military Forum</a:t>
            </a:r>
          </a:p>
        </p:txBody>
      </p:sp>
      <p:sp>
        <p:nvSpPr>
          <p:cNvPr id="2068" name="AutoShape 20">
            <a:extLst>
              <a:ext uri="{FF2B5EF4-FFF2-40B4-BE49-F238E27FC236}">
                <a16:creationId xmlns:a16="http://schemas.microsoft.com/office/drawing/2014/main" xmlns="" id="{488CF37C-9E36-4F0B-809E-E4CCE39AF761}"/>
              </a:ext>
            </a:extLst>
          </p:cNvPr>
          <p:cNvSpPr>
            <a:spLocks noChangeArrowheads="1"/>
          </p:cNvSpPr>
          <p:nvPr/>
        </p:nvSpPr>
        <p:spPr bwMode="auto">
          <a:xfrm>
            <a:off x="2797175" y="3478213"/>
            <a:ext cx="2343150" cy="596900"/>
          </a:xfrm>
          <a:prstGeom prst="roundRect">
            <a:avLst>
              <a:gd name="adj" fmla="val 16667"/>
            </a:avLst>
          </a:prstGeom>
          <a:solidFill>
            <a:srgbClr val="FFFFCC"/>
          </a:solidFill>
          <a:ln w="9525"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900" b="1">
                <a:solidFill>
                  <a:srgbClr val="000066"/>
                </a:solidFill>
                <a:latin typeface="Tahoma" panose="020B0604030504040204" pitchFamily="34" charset="0"/>
              </a:rPr>
              <a:t>WGFM Correspondence Groups</a:t>
            </a:r>
          </a:p>
          <a:p>
            <a:pPr algn="ctr" eaLnBrk="1" hangingPunct="1">
              <a:spcBef>
                <a:spcPct val="0"/>
              </a:spcBef>
              <a:buFontTx/>
              <a:buNone/>
            </a:pPr>
            <a:endParaRPr lang="en-US" altLang="da-DK" sz="800">
              <a:solidFill>
                <a:srgbClr val="000066"/>
              </a:solidFill>
              <a:latin typeface="Tahoma" panose="020B0604030504040204" pitchFamily="34" charset="0"/>
            </a:endParaRPr>
          </a:p>
          <a:p>
            <a:pPr algn="ctr" eaLnBrk="1" hangingPunct="1">
              <a:spcBef>
                <a:spcPct val="0"/>
              </a:spcBef>
              <a:buFontTx/>
              <a:buNone/>
            </a:pPr>
            <a:r>
              <a:rPr lang="en-US" altLang="da-DK" sz="800" b="1">
                <a:solidFill>
                  <a:srgbClr val="000066"/>
                </a:solidFill>
                <a:latin typeface="Tahoma" panose="020B0604030504040204" pitchFamily="34" charset="0"/>
              </a:rPr>
              <a:t>Drones: </a:t>
            </a:r>
            <a:r>
              <a:rPr lang="en-US" altLang="da-DK" sz="800">
                <a:solidFill>
                  <a:srgbClr val="000066"/>
                </a:solidFill>
                <a:latin typeface="Tahoma" panose="020B0604030504040204" pitchFamily="34" charset="0"/>
              </a:rPr>
              <a:t>Chairman - Florian Cziczatka (AUT)</a:t>
            </a:r>
          </a:p>
        </p:txBody>
      </p:sp>
      <p:cxnSp>
        <p:nvCxnSpPr>
          <p:cNvPr id="2096" name="Elbow Connector 2095">
            <a:extLst>
              <a:ext uri="{FF2B5EF4-FFF2-40B4-BE49-F238E27FC236}">
                <a16:creationId xmlns:a16="http://schemas.microsoft.com/office/drawing/2014/main" xmlns="" id="{9B859879-3FE8-468E-B07F-0B5A3AF25C13}"/>
              </a:ext>
            </a:extLst>
          </p:cNvPr>
          <p:cNvCxnSpPr>
            <a:endCxn id="2063" idx="3"/>
          </p:cNvCxnSpPr>
          <p:nvPr/>
        </p:nvCxnSpPr>
        <p:spPr>
          <a:xfrm rot="16200000" flipV="1">
            <a:off x="4552950" y="2560638"/>
            <a:ext cx="1604963" cy="846137"/>
          </a:xfrm>
          <a:prstGeom prst="bentConnector2">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100" name="Elbow Connector 2099">
            <a:extLst>
              <a:ext uri="{FF2B5EF4-FFF2-40B4-BE49-F238E27FC236}">
                <a16:creationId xmlns:a16="http://schemas.microsoft.com/office/drawing/2014/main" xmlns="" id="{DDC0BBCE-0150-494E-956D-054E956FD393}"/>
              </a:ext>
            </a:extLst>
          </p:cNvPr>
          <p:cNvCxnSpPr>
            <a:endCxn id="2063" idx="3"/>
          </p:cNvCxnSpPr>
          <p:nvPr/>
        </p:nvCxnSpPr>
        <p:spPr>
          <a:xfrm rot="16200000" flipV="1">
            <a:off x="3264694" y="3848894"/>
            <a:ext cx="4186238" cy="850900"/>
          </a:xfrm>
          <a:prstGeom prst="bentConnector2">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3" name="Elbow Connector 72">
            <a:extLst>
              <a:ext uri="{FF2B5EF4-FFF2-40B4-BE49-F238E27FC236}">
                <a16:creationId xmlns:a16="http://schemas.microsoft.com/office/drawing/2014/main" xmlns="" id="{2B14EC9B-10D9-4003-8656-E57516A28E58}"/>
              </a:ext>
            </a:extLst>
          </p:cNvPr>
          <p:cNvCxnSpPr>
            <a:stCxn id="37" idx="3"/>
            <a:endCxn id="6" idx="2"/>
          </p:cNvCxnSpPr>
          <p:nvPr/>
        </p:nvCxnSpPr>
        <p:spPr>
          <a:xfrm flipV="1">
            <a:off x="2014538" y="2474913"/>
            <a:ext cx="500062" cy="1516062"/>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3B51D977-2208-4733-81A6-7105CBABB00D}"/>
              </a:ext>
            </a:extLst>
          </p:cNvPr>
          <p:cNvCxnSpPr/>
          <p:nvPr/>
        </p:nvCxnSpPr>
        <p:spPr>
          <a:xfrm>
            <a:off x="5140325" y="5043488"/>
            <a:ext cx="623888" cy="0"/>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45C5CF9-007F-45E6-BC7E-C0A6879DC020}"/>
              </a:ext>
            </a:extLst>
          </p:cNvPr>
          <p:cNvCxnSpPr/>
          <p:nvPr/>
        </p:nvCxnSpPr>
        <p:spPr>
          <a:xfrm>
            <a:off x="5140325" y="3762375"/>
            <a:ext cx="638175" cy="0"/>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7B402B46-6161-46AC-A7DF-967F6AA6057D}"/>
              </a:ext>
            </a:extLst>
          </p:cNvPr>
          <p:cNvCxnSpPr>
            <a:stCxn id="2055" idx="3"/>
            <a:endCxn id="2063" idx="1"/>
          </p:cNvCxnSpPr>
          <p:nvPr/>
        </p:nvCxnSpPr>
        <p:spPr>
          <a:xfrm>
            <a:off x="1895475" y="2181225"/>
            <a:ext cx="619125"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a:extLst>
              <a:ext uri="{FF2B5EF4-FFF2-40B4-BE49-F238E27FC236}">
                <a16:creationId xmlns:a16="http://schemas.microsoft.com/office/drawing/2014/main" xmlns="" id="{1FD1AE55-2B1C-4F5C-8446-6815FFDBDBCE}"/>
              </a:ext>
            </a:extLst>
          </p:cNvPr>
          <p:cNvCxnSpPr>
            <a:stCxn id="2054" idx="2"/>
            <a:endCxn id="2063" idx="0"/>
          </p:cNvCxnSpPr>
          <p:nvPr/>
        </p:nvCxnSpPr>
        <p:spPr>
          <a:xfrm rot="16200000" flipH="1">
            <a:off x="3609182" y="1381919"/>
            <a:ext cx="227012" cy="0"/>
          </a:xfrm>
          <a:prstGeom prst="bentConnector3">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xmlns="" id="{7C6B5598-72E9-44DF-976F-4D8F74DC419C}"/>
              </a:ext>
            </a:extLst>
          </p:cNvPr>
          <p:cNvCxnSpPr>
            <a:stCxn id="2055" idx="0"/>
            <a:endCxn id="2054" idx="1"/>
          </p:cNvCxnSpPr>
          <p:nvPr/>
        </p:nvCxnSpPr>
        <p:spPr>
          <a:xfrm rot="5400000" flipH="1" flipV="1">
            <a:off x="1432719" y="727869"/>
            <a:ext cx="790575" cy="1373187"/>
          </a:xfrm>
          <a:prstGeom prst="bentConnector2">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77" name="AutoShape 20">
            <a:extLst>
              <a:ext uri="{FF2B5EF4-FFF2-40B4-BE49-F238E27FC236}">
                <a16:creationId xmlns:a16="http://schemas.microsoft.com/office/drawing/2014/main" xmlns="" id="{D7EA30EA-F2EC-47C0-A4FD-1314A6A04E4F}"/>
              </a:ext>
            </a:extLst>
          </p:cNvPr>
          <p:cNvSpPr>
            <a:spLocks noChangeArrowheads="1"/>
          </p:cNvSpPr>
          <p:nvPr/>
        </p:nvSpPr>
        <p:spPr bwMode="auto">
          <a:xfrm>
            <a:off x="2871788" y="4738688"/>
            <a:ext cx="2268537" cy="576262"/>
          </a:xfrm>
          <a:prstGeom prst="roundRect">
            <a:avLst>
              <a:gd name="adj" fmla="val 16667"/>
            </a:avLst>
          </a:prstGeom>
          <a:solidFill>
            <a:srgbClr val="FFFF00"/>
          </a:solidFill>
          <a:ln w="9525"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a-DK" altLang="da-DK" sz="900">
              <a:solidFill>
                <a:srgbClr val="000066"/>
              </a:solidFill>
              <a:latin typeface="Tahoma" panose="020B0604030504040204" pitchFamily="34" charset="0"/>
            </a:endParaRPr>
          </a:p>
          <a:p>
            <a:pPr algn="ctr" eaLnBrk="1" hangingPunct="1">
              <a:spcBef>
                <a:spcPct val="0"/>
              </a:spcBef>
              <a:buFontTx/>
              <a:buNone/>
            </a:pPr>
            <a:r>
              <a:rPr lang="da-DK" altLang="da-DK" sz="900" b="1">
                <a:solidFill>
                  <a:srgbClr val="000066"/>
                </a:solidFill>
                <a:latin typeface="Tahoma" panose="020B0604030504040204" pitchFamily="34" charset="0"/>
              </a:rPr>
              <a:t>FM Radio Amateur FG </a:t>
            </a:r>
          </a:p>
          <a:p>
            <a:pPr algn="ctr" eaLnBrk="1" hangingPunct="1">
              <a:spcBef>
                <a:spcPct val="0"/>
              </a:spcBef>
              <a:buFontTx/>
              <a:buNone/>
            </a:pPr>
            <a:r>
              <a:rPr lang="da-DK" altLang="da-DK" sz="900">
                <a:solidFill>
                  <a:srgbClr val="000066"/>
                </a:solidFill>
                <a:latin typeface="Tahoma" panose="020B0604030504040204" pitchFamily="34" charset="0"/>
              </a:rPr>
              <a:t>WGFM Radio Amateur Forum Group</a:t>
            </a:r>
          </a:p>
          <a:p>
            <a:pPr algn="ctr" eaLnBrk="1" hangingPunct="1">
              <a:spcBef>
                <a:spcPct val="0"/>
              </a:spcBef>
              <a:buFontTx/>
              <a:buNone/>
            </a:pPr>
            <a:r>
              <a:rPr lang="en-US" altLang="da-DK" sz="800">
                <a:solidFill>
                  <a:srgbClr val="000066"/>
                </a:solidFill>
                <a:latin typeface="Tahoma" panose="020B0604030504040204" pitchFamily="34" charset="0"/>
              </a:rPr>
              <a:t>Chairman: Thomas Weber (ECO)</a:t>
            </a:r>
            <a:endParaRPr lang="da-DK" altLang="da-DK" sz="800">
              <a:solidFill>
                <a:srgbClr val="000066"/>
              </a:solidFill>
              <a:latin typeface="Tahoma" panose="020B0604030504040204" pitchFamily="34" charset="0"/>
            </a:endParaRPr>
          </a:p>
          <a:p>
            <a:pPr algn="ctr" eaLnBrk="1" hangingPunct="1">
              <a:spcBef>
                <a:spcPct val="0"/>
              </a:spcBef>
              <a:buFontTx/>
              <a:buNone/>
            </a:pPr>
            <a:endParaRPr lang="da-DK" altLang="da-DK" sz="900">
              <a:solidFill>
                <a:srgbClr val="000066"/>
              </a:solidFill>
              <a:latin typeface="Tahoma" panose="020B0604030504040204" pitchFamily="34" charset="0"/>
            </a:endParaRPr>
          </a:p>
        </p:txBody>
      </p:sp>
      <p:cxnSp>
        <p:nvCxnSpPr>
          <p:cNvPr id="42" name="Straight Connector 41">
            <a:extLst>
              <a:ext uri="{FF2B5EF4-FFF2-40B4-BE49-F238E27FC236}">
                <a16:creationId xmlns:a16="http://schemas.microsoft.com/office/drawing/2014/main" xmlns="" id="{DB12AC09-03B7-407D-BA78-C5939336D555}"/>
              </a:ext>
            </a:extLst>
          </p:cNvPr>
          <p:cNvCxnSpPr/>
          <p:nvPr/>
        </p:nvCxnSpPr>
        <p:spPr>
          <a:xfrm>
            <a:off x="5140325" y="5043488"/>
            <a:ext cx="623888" cy="0"/>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sp>
        <p:nvSpPr>
          <p:cNvPr id="2079" name="AutoShape 20">
            <a:extLst>
              <a:ext uri="{FF2B5EF4-FFF2-40B4-BE49-F238E27FC236}">
                <a16:creationId xmlns:a16="http://schemas.microsoft.com/office/drawing/2014/main" xmlns="" id="{0BD58B81-0D1A-4A89-BD9C-0064D1F87ECC}"/>
              </a:ext>
            </a:extLst>
          </p:cNvPr>
          <p:cNvSpPr>
            <a:spLocks noChangeArrowheads="1"/>
          </p:cNvSpPr>
          <p:nvPr/>
        </p:nvSpPr>
        <p:spPr bwMode="auto">
          <a:xfrm>
            <a:off x="6586538" y="4116388"/>
            <a:ext cx="2268537" cy="574675"/>
          </a:xfrm>
          <a:prstGeom prst="roundRect">
            <a:avLst>
              <a:gd name="adj" fmla="val 16667"/>
            </a:avLst>
          </a:prstGeom>
          <a:solidFill>
            <a:srgbClr val="FFC000"/>
          </a:solidFill>
          <a:ln w="9525"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900" b="1">
                <a:solidFill>
                  <a:srgbClr val="000066"/>
                </a:solidFill>
                <a:latin typeface="Tahoma" panose="020B0604030504040204" pitchFamily="34" charset="0"/>
              </a:rPr>
              <a:t>FM56</a:t>
            </a:r>
            <a:r>
              <a:rPr lang="da-DK" altLang="da-DK" sz="900">
                <a:solidFill>
                  <a:srgbClr val="000066"/>
                </a:solidFill>
                <a:latin typeface="Tahoma" panose="020B0604030504040204" pitchFamily="34" charset="0"/>
              </a:rPr>
              <a:t> –  Radio Spectrum for</a:t>
            </a:r>
          </a:p>
          <a:p>
            <a:pPr algn="ctr" eaLnBrk="1" hangingPunct="1">
              <a:spcBef>
                <a:spcPct val="0"/>
              </a:spcBef>
              <a:buFontTx/>
              <a:buNone/>
            </a:pPr>
            <a:r>
              <a:rPr lang="da-DK" altLang="da-DK" sz="900">
                <a:solidFill>
                  <a:srgbClr val="000066"/>
                </a:solidFill>
                <a:latin typeface="Tahoma" panose="020B0604030504040204" pitchFamily="34" charset="0"/>
              </a:rPr>
              <a:t>Railway Applications</a:t>
            </a:r>
          </a:p>
          <a:p>
            <a:pPr algn="ctr" eaLnBrk="1" hangingPunct="1">
              <a:spcBef>
                <a:spcPct val="0"/>
              </a:spcBef>
              <a:buFontTx/>
              <a:buNone/>
            </a:pPr>
            <a:r>
              <a:rPr lang="da-DK" altLang="da-DK" sz="800">
                <a:solidFill>
                  <a:srgbClr val="000066"/>
                </a:solidFill>
                <a:latin typeface="Tahoma" panose="020B0604030504040204" pitchFamily="34" charset="0"/>
              </a:rPr>
              <a:t>Chairman: Vincent Durepaire (F)</a:t>
            </a:r>
            <a:endParaRPr lang="da-DK" altLang="da-DK" sz="900" dirty="0">
              <a:solidFill>
                <a:srgbClr val="000066"/>
              </a:solidFill>
              <a:latin typeface="Tahoma" panose="020B0604030504040204" pitchFamily="34" charset="0"/>
            </a:endParaRPr>
          </a:p>
        </p:txBody>
      </p:sp>
      <p:sp>
        <p:nvSpPr>
          <p:cNvPr id="2080" name="AutoShape 20">
            <a:extLst>
              <a:ext uri="{FF2B5EF4-FFF2-40B4-BE49-F238E27FC236}">
                <a16:creationId xmlns:a16="http://schemas.microsoft.com/office/drawing/2014/main" xmlns="" id="{06F45EDF-B295-44DC-95DC-5B97272E2E59}"/>
              </a:ext>
            </a:extLst>
          </p:cNvPr>
          <p:cNvSpPr>
            <a:spLocks noChangeArrowheads="1"/>
          </p:cNvSpPr>
          <p:nvPr/>
        </p:nvSpPr>
        <p:spPr bwMode="auto">
          <a:xfrm>
            <a:off x="6575425" y="4748213"/>
            <a:ext cx="2268538" cy="577850"/>
          </a:xfrm>
          <a:prstGeom prst="roundRect">
            <a:avLst>
              <a:gd name="adj" fmla="val 16667"/>
            </a:avLst>
          </a:prstGeom>
          <a:solidFill>
            <a:srgbClr val="FFC000"/>
          </a:solidFill>
          <a:ln w="9525"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900" b="1">
                <a:solidFill>
                  <a:srgbClr val="000066"/>
                </a:solidFill>
                <a:latin typeface="Tahoma" panose="020B0604030504040204" pitchFamily="34" charset="0"/>
              </a:rPr>
              <a:t>FM57</a:t>
            </a:r>
            <a:r>
              <a:rPr lang="da-DK" altLang="da-DK" sz="900">
                <a:solidFill>
                  <a:srgbClr val="000066"/>
                </a:solidFill>
                <a:latin typeface="Tahoma" panose="020B0604030504040204" pitchFamily="34" charset="0"/>
              </a:rPr>
              <a:t> –  WAS/RLAN above 5 GHz</a:t>
            </a:r>
          </a:p>
          <a:p>
            <a:pPr algn="ctr" eaLnBrk="1" hangingPunct="1">
              <a:spcBef>
                <a:spcPct val="0"/>
              </a:spcBef>
              <a:buFontTx/>
              <a:buNone/>
            </a:pPr>
            <a:r>
              <a:rPr lang="da-DK" altLang="da-DK" sz="800">
                <a:solidFill>
                  <a:srgbClr val="000066"/>
                </a:solidFill>
                <a:latin typeface="Tahoma" panose="020B0604030504040204" pitchFamily="34" charset="0"/>
              </a:rPr>
              <a:t>Chairman: Stephen Talbot (G)</a:t>
            </a:r>
          </a:p>
          <a:p>
            <a:pPr algn="ctr" eaLnBrk="1" hangingPunct="1">
              <a:spcBef>
                <a:spcPct val="0"/>
              </a:spcBef>
              <a:buFontTx/>
              <a:buNone/>
            </a:pPr>
            <a:endParaRPr lang="da-DK" altLang="da-DK" sz="900" dirty="0">
              <a:solidFill>
                <a:srgbClr val="000066"/>
              </a:solidFill>
              <a:latin typeface="Tahoma" panose="020B0604030504040204" pitchFamily="34" charset="0"/>
            </a:endParaRPr>
          </a:p>
        </p:txBody>
      </p:sp>
      <p:cxnSp>
        <p:nvCxnSpPr>
          <p:cNvPr id="50" name="Straight Connector 49">
            <a:extLst>
              <a:ext uri="{FF2B5EF4-FFF2-40B4-BE49-F238E27FC236}">
                <a16:creationId xmlns:a16="http://schemas.microsoft.com/office/drawing/2014/main" xmlns="" id="{CA534705-F485-4B03-B302-D125D01CFC37}"/>
              </a:ext>
            </a:extLst>
          </p:cNvPr>
          <p:cNvCxnSpPr>
            <a:endCxn id="2080" idx="1"/>
          </p:cNvCxnSpPr>
          <p:nvPr/>
        </p:nvCxnSpPr>
        <p:spPr>
          <a:xfrm flipV="1">
            <a:off x="5754688" y="5037138"/>
            <a:ext cx="820737" cy="9525"/>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9E0915E2-EBF1-42AB-B06C-48D49B95B8CE}"/>
              </a:ext>
            </a:extLst>
          </p:cNvPr>
          <p:cNvCxnSpPr/>
          <p:nvPr/>
        </p:nvCxnSpPr>
        <p:spPr>
          <a:xfrm>
            <a:off x="5746750" y="3762375"/>
            <a:ext cx="82867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52744654-1AF0-4AC4-A085-487A5BF9D82E}"/>
              </a:ext>
            </a:extLst>
          </p:cNvPr>
          <p:cNvCxnSpPr>
            <a:endCxn id="2060" idx="1"/>
          </p:cNvCxnSpPr>
          <p:nvPr/>
        </p:nvCxnSpPr>
        <p:spPr>
          <a:xfrm>
            <a:off x="5783263" y="3176588"/>
            <a:ext cx="79375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19BB2E30-125A-4428-9CE3-5B255519F41E}"/>
              </a:ext>
            </a:extLst>
          </p:cNvPr>
          <p:cNvCxnSpPr/>
          <p:nvPr/>
        </p:nvCxnSpPr>
        <p:spPr>
          <a:xfrm flipV="1">
            <a:off x="5778500" y="2541588"/>
            <a:ext cx="808038" cy="1111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xmlns="" id="{77815FAF-90C6-4A73-8CD9-8F553C404467}"/>
              </a:ext>
            </a:extLst>
          </p:cNvPr>
          <p:cNvCxnSpPr>
            <a:stCxn id="2056" idx="1"/>
          </p:cNvCxnSpPr>
          <p:nvPr/>
        </p:nvCxnSpPr>
        <p:spPr>
          <a:xfrm rot="10800000" flipV="1">
            <a:off x="4957763" y="1893888"/>
            <a:ext cx="1627187" cy="287337"/>
          </a:xfrm>
          <a:prstGeom prst="bentConnector3">
            <a:avLst/>
          </a:prstGeom>
          <a:ln>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2CC6EFB5-0209-441C-8044-827806BBD37B}"/>
              </a:ext>
            </a:extLst>
          </p:cNvPr>
          <p:cNvCxnSpPr>
            <a:endCxn id="2087" idx="1"/>
          </p:cNvCxnSpPr>
          <p:nvPr/>
        </p:nvCxnSpPr>
        <p:spPr>
          <a:xfrm>
            <a:off x="5783263" y="5664200"/>
            <a:ext cx="79375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087" name="AutoShape 20">
            <a:extLst>
              <a:ext uri="{FF2B5EF4-FFF2-40B4-BE49-F238E27FC236}">
                <a16:creationId xmlns:a16="http://schemas.microsoft.com/office/drawing/2014/main" xmlns="" id="{22A0A40F-990E-4948-9D96-91006D7CE1CC}"/>
              </a:ext>
            </a:extLst>
          </p:cNvPr>
          <p:cNvSpPr>
            <a:spLocks noChangeArrowheads="1"/>
          </p:cNvSpPr>
          <p:nvPr/>
        </p:nvSpPr>
        <p:spPr bwMode="auto">
          <a:xfrm>
            <a:off x="6577013" y="5375275"/>
            <a:ext cx="2268537" cy="577850"/>
          </a:xfrm>
          <a:prstGeom prst="roundRect">
            <a:avLst>
              <a:gd name="adj" fmla="val 16667"/>
            </a:avLst>
          </a:prstGeom>
          <a:solidFill>
            <a:srgbClr val="FFC000"/>
          </a:solidFill>
          <a:ln w="9525"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900" b="1">
                <a:solidFill>
                  <a:srgbClr val="000066"/>
                </a:solidFill>
                <a:latin typeface="Tahoma" panose="020B0604030504040204" pitchFamily="34" charset="0"/>
              </a:rPr>
              <a:t>FM58</a:t>
            </a:r>
            <a:r>
              <a:rPr lang="da-DK" altLang="da-DK" sz="900">
                <a:solidFill>
                  <a:srgbClr val="000066"/>
                </a:solidFill>
                <a:latin typeface="Tahoma" panose="020B0604030504040204" pitchFamily="34" charset="0"/>
              </a:rPr>
              <a:t> –  Maritime Group of WG FM</a:t>
            </a:r>
          </a:p>
          <a:p>
            <a:pPr algn="ctr" eaLnBrk="1" hangingPunct="1">
              <a:spcBef>
                <a:spcPct val="0"/>
              </a:spcBef>
              <a:buFontTx/>
              <a:buNone/>
            </a:pPr>
            <a:r>
              <a:rPr lang="da-DK" altLang="da-DK" sz="800">
                <a:solidFill>
                  <a:srgbClr val="000066"/>
                </a:solidFill>
                <a:latin typeface="Tahoma" panose="020B0604030504040204" pitchFamily="34" charset="0"/>
              </a:rPr>
              <a:t>Chairman: Aire Siinvert (EST)</a:t>
            </a:r>
            <a:endParaRPr lang="da-DK" altLang="da-DK" sz="800" dirty="0">
              <a:solidFill>
                <a:srgbClr val="000066"/>
              </a:solidFill>
              <a:latin typeface="Tahoma" panose="020B0604030504040204" pitchFamily="34" charset="0"/>
            </a:endParaRPr>
          </a:p>
        </p:txBody>
      </p:sp>
      <p:cxnSp>
        <p:nvCxnSpPr>
          <p:cNvPr id="44" name="Straight Connector 43">
            <a:extLst>
              <a:ext uri="{FF2B5EF4-FFF2-40B4-BE49-F238E27FC236}">
                <a16:creationId xmlns:a16="http://schemas.microsoft.com/office/drawing/2014/main" xmlns="" id="{DD68BBFF-1973-4EA6-90F5-74E325C9DBD4}"/>
              </a:ext>
            </a:extLst>
          </p:cNvPr>
          <p:cNvCxnSpPr/>
          <p:nvPr/>
        </p:nvCxnSpPr>
        <p:spPr>
          <a:xfrm flipV="1">
            <a:off x="5783263" y="6365875"/>
            <a:ext cx="823912"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089" name="AutoShape 20">
            <a:extLst>
              <a:ext uri="{FF2B5EF4-FFF2-40B4-BE49-F238E27FC236}">
                <a16:creationId xmlns:a16="http://schemas.microsoft.com/office/drawing/2014/main" xmlns="" id="{182EC582-D4B8-4765-87B6-4C8D669FA06B}"/>
              </a:ext>
            </a:extLst>
          </p:cNvPr>
          <p:cNvSpPr>
            <a:spLocks noChangeArrowheads="1"/>
          </p:cNvSpPr>
          <p:nvPr/>
        </p:nvSpPr>
        <p:spPr bwMode="auto">
          <a:xfrm>
            <a:off x="6607175" y="6013450"/>
            <a:ext cx="2268538" cy="577850"/>
          </a:xfrm>
          <a:prstGeom prst="roundRect">
            <a:avLst>
              <a:gd name="adj" fmla="val 16667"/>
            </a:avLst>
          </a:prstGeom>
          <a:solidFill>
            <a:srgbClr val="FFC000"/>
          </a:solidFill>
          <a:ln w="9525"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900" b="1" dirty="0">
                <a:solidFill>
                  <a:srgbClr val="000066"/>
                </a:solidFill>
                <a:latin typeface="Tahoma" panose="020B0604030504040204" pitchFamily="34" charset="0"/>
              </a:rPr>
              <a:t>FM59</a:t>
            </a:r>
            <a:r>
              <a:rPr lang="da-DK" altLang="da-DK" sz="900" dirty="0">
                <a:solidFill>
                  <a:srgbClr val="000066"/>
                </a:solidFill>
                <a:latin typeface="Tahoma" panose="020B0604030504040204" pitchFamily="34" charset="0"/>
              </a:rPr>
              <a:t> –  Unmanned Aircraft Systems(UAS)</a:t>
            </a:r>
          </a:p>
          <a:p>
            <a:pPr algn="ctr" eaLnBrk="1" hangingPunct="1">
              <a:spcBef>
                <a:spcPct val="0"/>
              </a:spcBef>
              <a:buFontTx/>
              <a:buNone/>
            </a:pPr>
            <a:r>
              <a:rPr lang="da-DK" altLang="da-DK" sz="700" dirty="0">
                <a:solidFill>
                  <a:srgbClr val="000066"/>
                </a:solidFill>
                <a:latin typeface="Tahoma" panose="020B0604030504040204" pitchFamily="34" charset="0"/>
              </a:rPr>
              <a:t>Chairman: Oliver Keden (D)</a:t>
            </a:r>
          </a:p>
          <a:p>
            <a:pPr algn="ctr" eaLnBrk="1" hangingPunct="1">
              <a:spcBef>
                <a:spcPct val="0"/>
              </a:spcBef>
              <a:buFontTx/>
              <a:buNone/>
            </a:pPr>
            <a:endParaRPr lang="da-DK" altLang="da-DK" sz="900" dirty="0">
              <a:solidFill>
                <a:srgbClr val="000066"/>
              </a:solidFill>
              <a:latin typeface="Tahoma" panose="020B0604030504040204" pitchFamily="34" charset="0"/>
            </a:endParaRPr>
          </a:p>
        </p:txBody>
      </p:sp>
      <p:cxnSp>
        <p:nvCxnSpPr>
          <p:cNvPr id="51" name="Straight Connector 50">
            <a:extLst>
              <a:ext uri="{FF2B5EF4-FFF2-40B4-BE49-F238E27FC236}">
                <a16:creationId xmlns:a16="http://schemas.microsoft.com/office/drawing/2014/main" xmlns="" id="{BDACBC51-B05A-486A-8A54-8BDA350BFC09}"/>
              </a:ext>
            </a:extLst>
          </p:cNvPr>
          <p:cNvCxnSpPr/>
          <p:nvPr/>
        </p:nvCxnSpPr>
        <p:spPr>
          <a:xfrm>
            <a:off x="5770563" y="4446588"/>
            <a:ext cx="822325" cy="317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xmlns="" id="{3C41B6A5-8BA0-4EE2-9C5D-DF0092F83FB1}"/>
              </a:ext>
            </a:extLst>
          </p:cNvPr>
          <p:cNvCxnSpPr/>
          <p:nvPr/>
        </p:nvCxnSpPr>
        <p:spPr>
          <a:xfrm rot="10800000" flipV="1">
            <a:off x="5000625" y="1268413"/>
            <a:ext cx="1558925" cy="912812"/>
          </a:xfrm>
          <a:prstGeom prst="bentConnector3">
            <a:avLst/>
          </a:prstGeom>
          <a:ln>
            <a:solidFill>
              <a:srgbClr val="000066"/>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xmlns="" id="{63839B3C-E57A-40A7-8852-9ED95B16891A}"/>
              </a:ext>
            </a:extLst>
          </p:cNvPr>
          <p:cNvSpPr/>
          <p:nvPr/>
        </p:nvSpPr>
        <p:spPr>
          <a:xfrm>
            <a:off x="6262480" y="1533054"/>
            <a:ext cx="2880320" cy="72008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algn="ctr" eaLnBrk="1" hangingPunct="1"/>
            <a:r>
              <a:rPr lang="en-GB" dirty="0"/>
              <a:t> ITS studies and spectrum regulations</a:t>
            </a: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6</a:t>
            </a:fld>
            <a:endParaRPr lang="en-GB"/>
          </a:p>
        </p:txBody>
      </p:sp>
      <p:sp>
        <p:nvSpPr>
          <p:cNvPr id="7" name="Content Placeholder 2"/>
          <p:cNvSpPr>
            <a:spLocks noGrp="1"/>
          </p:cNvSpPr>
          <p:nvPr>
            <p:ph idx="1"/>
          </p:nvPr>
        </p:nvSpPr>
        <p:spPr>
          <a:xfrm>
            <a:off x="47547" y="1598197"/>
            <a:ext cx="8640960" cy="3049539"/>
          </a:xfrm>
        </p:spPr>
        <p:txBody>
          <a:bodyPr/>
          <a:lstStyle/>
          <a:p>
            <a:pPr lvl="1" eaLnBrk="1" hangingPunct="1"/>
            <a:r>
              <a:rPr lang="en-GB" sz="1800" dirty="0">
                <a:solidFill>
                  <a:srgbClr val="002060"/>
                </a:solidFill>
              </a:rPr>
              <a:t>ECC Decision (09)01 (ERC/REC 70-03 - Annex 13) and EC DEC 2006/771/EC (amended by (EU) 2017/1483) for </a:t>
            </a:r>
            <a:r>
              <a:rPr lang="en-GB" sz="1800" b="1" dirty="0">
                <a:solidFill>
                  <a:srgbClr val="002060"/>
                </a:solidFill>
              </a:rPr>
              <a:t>ITS in 63-64 GHz</a:t>
            </a:r>
            <a:r>
              <a:rPr lang="en-GB" sz="1800" dirty="0">
                <a:solidFill>
                  <a:srgbClr val="002060"/>
                </a:solidFill>
              </a:rPr>
              <a:t> </a:t>
            </a:r>
            <a:r>
              <a:rPr lang="en-US" sz="1800" dirty="0">
                <a:solidFill>
                  <a:srgbClr val="002060"/>
                </a:solidFill>
              </a:rPr>
              <a:t>including hybrid radar and vehicle communications systems;</a:t>
            </a:r>
          </a:p>
          <a:p>
            <a:pPr lvl="1" eaLnBrk="1" hangingPunct="1"/>
            <a:r>
              <a:rPr lang="en-US" sz="1800" b="1" dirty="0">
                <a:solidFill>
                  <a:srgbClr val="002060"/>
                </a:solidFill>
              </a:rPr>
              <a:t>SRD regulation</a:t>
            </a:r>
            <a:r>
              <a:rPr lang="en-US" sz="1800" dirty="0">
                <a:solidFill>
                  <a:srgbClr val="002060"/>
                </a:solidFill>
              </a:rPr>
              <a:t> in ERC/REC 70-03 - Annex 1 and EC DEC 2006/771/EC (amended by (EU) 2017/1483) for </a:t>
            </a:r>
            <a:r>
              <a:rPr lang="en-US" sz="1800" b="1" dirty="0">
                <a:solidFill>
                  <a:srgbClr val="002060"/>
                </a:solidFill>
              </a:rPr>
              <a:t>5725 - 5875 MHz</a:t>
            </a:r>
            <a:r>
              <a:rPr lang="en-US" sz="1800" dirty="0">
                <a:solidFill>
                  <a:srgbClr val="002060"/>
                </a:solidFill>
              </a:rPr>
              <a:t>;</a:t>
            </a:r>
          </a:p>
          <a:p>
            <a:pPr lvl="1" eaLnBrk="1" hangingPunct="1"/>
            <a:r>
              <a:rPr lang="en-US" sz="1800" b="1" dirty="0">
                <a:solidFill>
                  <a:srgbClr val="002060"/>
                </a:solidFill>
              </a:rPr>
              <a:t>Road Tolling: 5795-5815 MHz</a:t>
            </a:r>
            <a:r>
              <a:rPr lang="en-US" sz="1800" dirty="0">
                <a:solidFill>
                  <a:srgbClr val="002060"/>
                </a:solidFill>
              </a:rPr>
              <a:t> incl. in ERC/REC 70-03 - Annex 5 and EC Decision 2006/771/EC (amended by (EU) 2017/1483) for SRD;</a:t>
            </a:r>
          </a:p>
          <a:p>
            <a:pPr marL="723900" indent="-273050" eaLnBrk="1" hangingPunct="1"/>
            <a:r>
              <a:rPr lang="en-US" sz="1800" dirty="0">
                <a:solidFill>
                  <a:srgbClr val="002060"/>
                </a:solidFill>
              </a:rPr>
              <a:t>Existing compatibility studies for 5.9 GHz ITS are mainly in ECC Reports 101 and 228; and now in ECC Report 290.</a:t>
            </a:r>
          </a:p>
          <a:p>
            <a:pPr marL="450850" indent="0" eaLnBrk="1" hangingPunct="1">
              <a:buNone/>
            </a:pPr>
            <a:endParaRPr lang="en-US" sz="1800" dirty="0">
              <a:solidFill>
                <a:srgbClr val="C00000"/>
              </a:solidFill>
            </a:endParaRPr>
          </a:p>
          <a:p>
            <a:pPr marL="450850" indent="0" eaLnBrk="1" hangingPunct="1">
              <a:buNone/>
            </a:pPr>
            <a:r>
              <a:rPr lang="en-US" sz="1800" dirty="0">
                <a:solidFill>
                  <a:srgbClr val="C00000"/>
                </a:solidFill>
              </a:rPr>
              <a:t>IN THE UK ITS IS ALLOCATED ON A LICENCE EXEMPT BASIS (NON PROTECTED, NON INTERFERENCE BASIS)</a:t>
            </a:r>
          </a:p>
          <a:p>
            <a:pPr marL="450850" indent="0" eaLnBrk="1" hangingPunct="1">
              <a:buNone/>
            </a:pPr>
            <a:endParaRPr lang="en-US" sz="1800" dirty="0">
              <a:solidFill>
                <a:srgbClr val="002060"/>
              </a:solidFill>
            </a:endParaRPr>
          </a:p>
          <a:p>
            <a:pPr marL="450850" indent="0" eaLnBrk="1" hangingPunct="1">
              <a:buNone/>
            </a:pPr>
            <a:r>
              <a:rPr lang="en-US" sz="1800" dirty="0">
                <a:solidFill>
                  <a:srgbClr val="C00000"/>
                </a:solidFill>
              </a:rPr>
              <a:t>IT SHOULD BE NOTED THAT THE CURRENT ALLOCATIONS FOR SAFETY RELATED ITS ARE ON A NON-EXCLUSIVE BASIS AND ITS TECHNOLOGIES WILL BE EXPECTED TO COPE WITH INTERFERENCE FROM OTHER INCUMBENT SYSTEMS (i.e. FS and FSS)</a:t>
            </a:r>
          </a:p>
        </p:txBody>
      </p:sp>
    </p:spTree>
    <p:extLst>
      <p:ext uri="{BB962C8B-B14F-4D97-AF65-F5344CB8AC3E}">
        <p14:creationId xmlns:p14="http://schemas.microsoft.com/office/powerpoint/2010/main" val="227687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A77C9A2-233E-4855-8209-171170D9385F}" type="slidenum">
              <a:rPr lang="en-GB" smtClean="0"/>
              <a:pPr>
                <a:defRPr/>
              </a:pPr>
              <a:t>7</a:t>
            </a:fld>
            <a:endParaRPr lang="en-GB"/>
          </a:p>
        </p:txBody>
      </p:sp>
      <p:sp>
        <p:nvSpPr>
          <p:cNvPr id="8" name="Title 1"/>
          <p:cNvSpPr>
            <a:spLocks noGrp="1"/>
          </p:cNvSpPr>
          <p:nvPr>
            <p:ph type="title"/>
          </p:nvPr>
        </p:nvSpPr>
        <p:spPr>
          <a:xfrm>
            <a:off x="43804" y="266980"/>
            <a:ext cx="7408281" cy="766010"/>
          </a:xfrm>
        </p:spPr>
        <p:txBody>
          <a:bodyPr/>
          <a:lstStyle/>
          <a:p>
            <a:r>
              <a:rPr lang="en-GB" sz="3600" dirty="0">
                <a:solidFill>
                  <a:srgbClr val="C00000"/>
                </a:solidFill>
              </a:rPr>
              <a:t>5GHz spectrum allocation in UK</a:t>
            </a:r>
            <a:endParaRPr lang="en-GB" sz="3600" b="0" dirty="0">
              <a:solidFill>
                <a:srgbClr val="C00000"/>
              </a:solidFill>
            </a:endParaRPr>
          </a:p>
        </p:txBody>
      </p:sp>
      <p:sp>
        <p:nvSpPr>
          <p:cNvPr id="26" name="AutoShape 2" descr="Image result for UK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AutoShape 4" descr="Image result for UK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AutoShape 6" descr="Image result for UK f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AutoShape 8" descr="Image result for UK f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AutoShape 10" descr="Image result for UK fla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 name="Table 1"/>
          <p:cNvGraphicFramePr>
            <a:graphicFrameLocks noGrp="1"/>
          </p:cNvGraphicFramePr>
          <p:nvPr>
            <p:extLst/>
          </p:nvPr>
        </p:nvGraphicFramePr>
        <p:xfrm>
          <a:off x="127001" y="1211865"/>
          <a:ext cx="8828419" cy="2560321"/>
        </p:xfrm>
        <a:graphic>
          <a:graphicData uri="http://schemas.openxmlformats.org/drawingml/2006/table">
            <a:tbl>
              <a:tblPr firstRow="1" bandRow="1">
                <a:tableStyleId>{5C22544A-7EE6-4342-B048-85BDC9FD1C3A}</a:tableStyleId>
              </a:tblPr>
              <a:tblGrid>
                <a:gridCol w="441421">
                  <a:extLst>
                    <a:ext uri="{9D8B030D-6E8A-4147-A177-3AD203B41FA5}">
                      <a16:colId xmlns:a16="http://schemas.microsoft.com/office/drawing/2014/main" xmlns="" val="20000"/>
                    </a:ext>
                  </a:extLst>
                </a:gridCol>
                <a:gridCol w="441421">
                  <a:extLst>
                    <a:ext uri="{9D8B030D-6E8A-4147-A177-3AD203B41FA5}">
                      <a16:colId xmlns:a16="http://schemas.microsoft.com/office/drawing/2014/main" xmlns="" val="20001"/>
                    </a:ext>
                  </a:extLst>
                </a:gridCol>
                <a:gridCol w="441421">
                  <a:extLst>
                    <a:ext uri="{9D8B030D-6E8A-4147-A177-3AD203B41FA5}">
                      <a16:colId xmlns:a16="http://schemas.microsoft.com/office/drawing/2014/main" xmlns="" val="20002"/>
                    </a:ext>
                  </a:extLst>
                </a:gridCol>
                <a:gridCol w="441421">
                  <a:extLst>
                    <a:ext uri="{9D8B030D-6E8A-4147-A177-3AD203B41FA5}">
                      <a16:colId xmlns:a16="http://schemas.microsoft.com/office/drawing/2014/main" xmlns="" val="20003"/>
                    </a:ext>
                  </a:extLst>
                </a:gridCol>
                <a:gridCol w="407210">
                  <a:extLst>
                    <a:ext uri="{9D8B030D-6E8A-4147-A177-3AD203B41FA5}">
                      <a16:colId xmlns:a16="http://schemas.microsoft.com/office/drawing/2014/main" xmlns="" val="20004"/>
                    </a:ext>
                  </a:extLst>
                </a:gridCol>
                <a:gridCol w="475631">
                  <a:extLst>
                    <a:ext uri="{9D8B030D-6E8A-4147-A177-3AD203B41FA5}">
                      <a16:colId xmlns:a16="http://schemas.microsoft.com/office/drawing/2014/main" xmlns="" val="20005"/>
                    </a:ext>
                  </a:extLst>
                </a:gridCol>
                <a:gridCol w="441421">
                  <a:extLst>
                    <a:ext uri="{9D8B030D-6E8A-4147-A177-3AD203B41FA5}">
                      <a16:colId xmlns:a16="http://schemas.microsoft.com/office/drawing/2014/main" xmlns="" val="20006"/>
                    </a:ext>
                  </a:extLst>
                </a:gridCol>
                <a:gridCol w="441421">
                  <a:extLst>
                    <a:ext uri="{9D8B030D-6E8A-4147-A177-3AD203B41FA5}">
                      <a16:colId xmlns:a16="http://schemas.microsoft.com/office/drawing/2014/main" xmlns="" val="20007"/>
                    </a:ext>
                  </a:extLst>
                </a:gridCol>
                <a:gridCol w="441421">
                  <a:extLst>
                    <a:ext uri="{9D8B030D-6E8A-4147-A177-3AD203B41FA5}">
                      <a16:colId xmlns:a16="http://schemas.microsoft.com/office/drawing/2014/main" xmlns="" val="20008"/>
                    </a:ext>
                  </a:extLst>
                </a:gridCol>
                <a:gridCol w="441421">
                  <a:extLst>
                    <a:ext uri="{9D8B030D-6E8A-4147-A177-3AD203B41FA5}">
                      <a16:colId xmlns:a16="http://schemas.microsoft.com/office/drawing/2014/main" xmlns="" val="20009"/>
                    </a:ext>
                  </a:extLst>
                </a:gridCol>
                <a:gridCol w="441421">
                  <a:extLst>
                    <a:ext uri="{9D8B030D-6E8A-4147-A177-3AD203B41FA5}">
                      <a16:colId xmlns:a16="http://schemas.microsoft.com/office/drawing/2014/main" xmlns="" val="20010"/>
                    </a:ext>
                  </a:extLst>
                </a:gridCol>
                <a:gridCol w="441421">
                  <a:extLst>
                    <a:ext uri="{9D8B030D-6E8A-4147-A177-3AD203B41FA5}">
                      <a16:colId xmlns:a16="http://schemas.microsoft.com/office/drawing/2014/main" xmlns="" val="20011"/>
                    </a:ext>
                  </a:extLst>
                </a:gridCol>
                <a:gridCol w="441421">
                  <a:extLst>
                    <a:ext uri="{9D8B030D-6E8A-4147-A177-3AD203B41FA5}">
                      <a16:colId xmlns:a16="http://schemas.microsoft.com/office/drawing/2014/main" xmlns="" val="20012"/>
                    </a:ext>
                  </a:extLst>
                </a:gridCol>
                <a:gridCol w="441421">
                  <a:extLst>
                    <a:ext uri="{9D8B030D-6E8A-4147-A177-3AD203B41FA5}">
                      <a16:colId xmlns:a16="http://schemas.microsoft.com/office/drawing/2014/main" xmlns="" val="20013"/>
                    </a:ext>
                  </a:extLst>
                </a:gridCol>
                <a:gridCol w="441421">
                  <a:extLst>
                    <a:ext uri="{9D8B030D-6E8A-4147-A177-3AD203B41FA5}">
                      <a16:colId xmlns:a16="http://schemas.microsoft.com/office/drawing/2014/main" xmlns="" val="20014"/>
                    </a:ext>
                  </a:extLst>
                </a:gridCol>
                <a:gridCol w="441421">
                  <a:extLst>
                    <a:ext uri="{9D8B030D-6E8A-4147-A177-3AD203B41FA5}">
                      <a16:colId xmlns:a16="http://schemas.microsoft.com/office/drawing/2014/main" xmlns="" val="20015"/>
                    </a:ext>
                  </a:extLst>
                </a:gridCol>
                <a:gridCol w="441421">
                  <a:extLst>
                    <a:ext uri="{9D8B030D-6E8A-4147-A177-3AD203B41FA5}">
                      <a16:colId xmlns:a16="http://schemas.microsoft.com/office/drawing/2014/main" xmlns="" val="20016"/>
                    </a:ext>
                  </a:extLst>
                </a:gridCol>
                <a:gridCol w="441421">
                  <a:extLst>
                    <a:ext uri="{9D8B030D-6E8A-4147-A177-3AD203B41FA5}">
                      <a16:colId xmlns:a16="http://schemas.microsoft.com/office/drawing/2014/main" xmlns="" val="20017"/>
                    </a:ext>
                  </a:extLst>
                </a:gridCol>
                <a:gridCol w="441421">
                  <a:extLst>
                    <a:ext uri="{9D8B030D-6E8A-4147-A177-3AD203B41FA5}">
                      <a16:colId xmlns:a16="http://schemas.microsoft.com/office/drawing/2014/main" xmlns="" val="20018"/>
                    </a:ext>
                  </a:extLst>
                </a:gridCol>
                <a:gridCol w="441421">
                  <a:extLst>
                    <a:ext uri="{9D8B030D-6E8A-4147-A177-3AD203B41FA5}">
                      <a16:colId xmlns:a16="http://schemas.microsoft.com/office/drawing/2014/main" xmlns="" val="20019"/>
                    </a:ext>
                  </a:extLst>
                </a:gridCol>
              </a:tblGrid>
              <a:tr h="502681">
                <a:tc>
                  <a:txBody>
                    <a:bodyPr/>
                    <a:lstStyle/>
                    <a:p>
                      <a:r>
                        <a:rPr lang="en-GB" sz="800" b="0" dirty="0"/>
                        <a:t>5.0</a:t>
                      </a:r>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t>5.025</a:t>
                      </a:r>
                    </a:p>
                  </a:txBody>
                  <a:tcPr anchor="ctr">
                    <a:solidFill>
                      <a:schemeClr val="bg2">
                        <a:lumMod val="10000"/>
                      </a:schemeClr>
                    </a:solidFill>
                  </a:tcPr>
                </a:tc>
                <a:tc>
                  <a:txBody>
                    <a:bodyPr/>
                    <a:lstStyle/>
                    <a:p>
                      <a:r>
                        <a:rPr lang="en-GB" sz="800" b="0" dirty="0"/>
                        <a:t>5.05</a:t>
                      </a:r>
                    </a:p>
                  </a:txBody>
                  <a:tcPr anchor="ctr">
                    <a:solidFill>
                      <a:schemeClr val="bg2">
                        <a:lumMod val="10000"/>
                      </a:schemeClr>
                    </a:solidFill>
                  </a:tcPr>
                </a:tc>
                <a:tc>
                  <a:txBody>
                    <a:bodyPr/>
                    <a:lstStyle/>
                    <a:p>
                      <a:r>
                        <a:rPr lang="en-GB" sz="800" b="0" dirty="0"/>
                        <a:t>5.075</a:t>
                      </a:r>
                    </a:p>
                  </a:txBody>
                  <a:tcPr anchor="ctr">
                    <a:solidFill>
                      <a:schemeClr val="bg2">
                        <a:lumMod val="10000"/>
                      </a:schemeClr>
                    </a:solidFill>
                  </a:tcPr>
                </a:tc>
                <a:tc>
                  <a:txBody>
                    <a:bodyPr/>
                    <a:lstStyle/>
                    <a:p>
                      <a:r>
                        <a:rPr lang="en-GB" sz="800" b="0" dirty="0"/>
                        <a:t>5.1</a:t>
                      </a:r>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t>5.125</a:t>
                      </a:r>
                    </a:p>
                  </a:txBody>
                  <a:tcPr anchor="ctr">
                    <a:solidFill>
                      <a:schemeClr val="bg2">
                        <a:lumMod val="10000"/>
                      </a:schemeClr>
                    </a:solidFill>
                  </a:tcPr>
                </a:tc>
                <a:tc>
                  <a:txBody>
                    <a:bodyPr/>
                    <a:lstStyle/>
                    <a:p>
                      <a:r>
                        <a:rPr lang="en-GB" sz="800" b="0" dirty="0"/>
                        <a:t>5.15</a:t>
                      </a:r>
                    </a:p>
                  </a:txBody>
                  <a:tcPr anchor="ctr">
                    <a:solidFill>
                      <a:schemeClr val="bg2">
                        <a:lumMod val="10000"/>
                      </a:schemeClr>
                    </a:solidFill>
                  </a:tcPr>
                </a:tc>
                <a:tc>
                  <a:txBody>
                    <a:bodyPr/>
                    <a:lstStyle/>
                    <a:p>
                      <a:r>
                        <a:rPr lang="en-GB" sz="800" b="0" dirty="0"/>
                        <a:t>5.175</a:t>
                      </a:r>
                    </a:p>
                  </a:txBody>
                  <a:tcPr anchor="ctr">
                    <a:solidFill>
                      <a:schemeClr val="bg2">
                        <a:lumMod val="10000"/>
                      </a:schemeClr>
                    </a:solidFill>
                  </a:tcPr>
                </a:tc>
                <a:tc>
                  <a:txBody>
                    <a:bodyPr/>
                    <a:lstStyle/>
                    <a:p>
                      <a:r>
                        <a:rPr lang="en-GB" sz="800" b="0" dirty="0"/>
                        <a:t>5.2</a:t>
                      </a:r>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t>5.225</a:t>
                      </a:r>
                    </a:p>
                  </a:txBody>
                  <a:tcPr anchor="ctr">
                    <a:solidFill>
                      <a:schemeClr val="bg2">
                        <a:lumMod val="10000"/>
                      </a:schemeClr>
                    </a:solidFill>
                  </a:tcPr>
                </a:tc>
                <a:tc>
                  <a:txBody>
                    <a:bodyPr/>
                    <a:lstStyle/>
                    <a:p>
                      <a:r>
                        <a:rPr lang="en-GB" sz="800" b="0" dirty="0"/>
                        <a:t>5.25</a:t>
                      </a:r>
                    </a:p>
                  </a:txBody>
                  <a:tcPr anchor="ctr">
                    <a:solidFill>
                      <a:schemeClr val="bg2">
                        <a:lumMod val="10000"/>
                      </a:schemeClr>
                    </a:solidFill>
                  </a:tcPr>
                </a:tc>
                <a:tc>
                  <a:txBody>
                    <a:bodyPr/>
                    <a:lstStyle/>
                    <a:p>
                      <a:r>
                        <a:rPr lang="en-GB" sz="800" b="0" dirty="0"/>
                        <a:t>5.275</a:t>
                      </a:r>
                    </a:p>
                  </a:txBody>
                  <a:tcPr anchor="ctr">
                    <a:solidFill>
                      <a:schemeClr val="bg2">
                        <a:lumMod val="10000"/>
                      </a:schemeClr>
                    </a:solidFill>
                  </a:tcPr>
                </a:tc>
                <a:tc>
                  <a:txBody>
                    <a:bodyPr/>
                    <a:lstStyle/>
                    <a:p>
                      <a:r>
                        <a:rPr lang="en-GB" sz="800" b="0" dirty="0"/>
                        <a:t>5.3</a:t>
                      </a:r>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t>5.325</a:t>
                      </a:r>
                    </a:p>
                  </a:txBody>
                  <a:tcPr anchor="ctr">
                    <a:solidFill>
                      <a:schemeClr val="bg2">
                        <a:lumMod val="10000"/>
                      </a:schemeClr>
                    </a:solidFill>
                  </a:tcPr>
                </a:tc>
                <a:tc>
                  <a:txBody>
                    <a:bodyPr/>
                    <a:lstStyle/>
                    <a:p>
                      <a:r>
                        <a:rPr lang="en-GB" sz="800" b="0" dirty="0"/>
                        <a:t>5.35</a:t>
                      </a:r>
                    </a:p>
                  </a:txBody>
                  <a:tcPr anchor="ctr">
                    <a:solidFill>
                      <a:schemeClr val="bg2">
                        <a:lumMod val="10000"/>
                      </a:schemeClr>
                    </a:solidFill>
                  </a:tcPr>
                </a:tc>
                <a:tc>
                  <a:txBody>
                    <a:bodyPr/>
                    <a:lstStyle/>
                    <a:p>
                      <a:r>
                        <a:rPr lang="en-GB" sz="800" b="0" dirty="0"/>
                        <a:t>5.375</a:t>
                      </a:r>
                    </a:p>
                  </a:txBody>
                  <a:tcPr anchor="ctr">
                    <a:solidFill>
                      <a:schemeClr val="bg2">
                        <a:lumMod val="10000"/>
                      </a:schemeClr>
                    </a:solidFill>
                  </a:tcPr>
                </a:tc>
                <a:tc>
                  <a:txBody>
                    <a:bodyPr/>
                    <a:lstStyle/>
                    <a:p>
                      <a:r>
                        <a:rPr lang="en-GB" sz="800" b="0" dirty="0"/>
                        <a:t>5.4</a:t>
                      </a:r>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t>5.425</a:t>
                      </a:r>
                    </a:p>
                  </a:txBody>
                  <a:tcPr anchor="ctr">
                    <a:solidFill>
                      <a:schemeClr val="bg2">
                        <a:lumMod val="10000"/>
                      </a:schemeClr>
                    </a:solidFill>
                  </a:tcPr>
                </a:tc>
                <a:tc>
                  <a:txBody>
                    <a:bodyPr/>
                    <a:lstStyle/>
                    <a:p>
                      <a:r>
                        <a:rPr lang="en-GB" sz="800" b="0" dirty="0"/>
                        <a:t>5.45</a:t>
                      </a:r>
                    </a:p>
                  </a:txBody>
                  <a:tcPr anchor="ctr">
                    <a:solidFill>
                      <a:schemeClr val="bg2">
                        <a:lumMod val="10000"/>
                      </a:schemeClr>
                    </a:solidFill>
                  </a:tcPr>
                </a:tc>
                <a:tc>
                  <a:txBody>
                    <a:bodyPr/>
                    <a:lstStyle/>
                    <a:p>
                      <a:r>
                        <a:rPr lang="en-GB" sz="800" b="0" dirty="0"/>
                        <a:t>5.475</a:t>
                      </a:r>
                    </a:p>
                  </a:txBody>
                  <a:tcPr anchor="ctr">
                    <a:solidFill>
                      <a:schemeClr val="bg2">
                        <a:lumMod val="10000"/>
                      </a:schemeClr>
                    </a:solidFill>
                  </a:tcPr>
                </a:tc>
                <a:extLst>
                  <a:ext uri="{0D108BD9-81ED-4DB2-BD59-A6C34878D82A}">
                    <a16:rowId xmlns:a16="http://schemas.microsoft.com/office/drawing/2014/main" xmlns="" val="10000"/>
                  </a:ext>
                </a:extLst>
              </a:tr>
              <a:tr h="407730">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a:solidFill>
                          <a:schemeClr val="bg1">
                            <a:lumMod val="95000"/>
                          </a:schemeClr>
                        </a:solidFill>
                      </a:endParaRPr>
                    </a:p>
                  </a:txBody>
                  <a:tcPr anchor="ctr">
                    <a:solidFill>
                      <a:schemeClr val="bg1">
                        <a:lumMod val="85000"/>
                      </a:schemeClr>
                    </a:solidFill>
                  </a:tcPr>
                </a:tc>
                <a:tc>
                  <a:txBody>
                    <a:bodyPr/>
                    <a:lstStyle/>
                    <a:p>
                      <a:endParaRPr lang="en-GB" sz="1100" b="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pPr algn="ctr"/>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extLst>
                  <a:ext uri="{0D108BD9-81ED-4DB2-BD59-A6C34878D82A}">
                    <a16:rowId xmlns:a16="http://schemas.microsoft.com/office/drawing/2014/main" xmlns="" val="10001"/>
                  </a:ext>
                </a:extLst>
              </a:tr>
              <a:tr h="407730">
                <a:tc>
                  <a:txBody>
                    <a:bodyPr/>
                    <a:lstStyle/>
                    <a:p>
                      <a:endParaRPr lang="en-GB" sz="1100" b="0" dirty="0"/>
                    </a:p>
                  </a:txBody>
                  <a:tcPr anchor="ctr">
                    <a:solidFill>
                      <a:schemeClr val="bg1">
                        <a:lumMod val="85000"/>
                      </a:schemeClr>
                    </a:solidFill>
                  </a:tcPr>
                </a:tc>
                <a:tc>
                  <a:txBody>
                    <a:bodyPr/>
                    <a:lstStyle/>
                    <a:p>
                      <a:endParaRPr lang="en-GB" sz="1100" b="0"/>
                    </a:p>
                  </a:txBody>
                  <a:tcPr anchor="ctr">
                    <a:solidFill>
                      <a:schemeClr val="bg1">
                        <a:lumMod val="85000"/>
                      </a:schemeClr>
                    </a:solidFill>
                  </a:tcPr>
                </a:tc>
                <a:tc>
                  <a:txBody>
                    <a:bodyPr/>
                    <a:lstStyle/>
                    <a:p>
                      <a:endParaRPr lang="en-GB" sz="1100" b="0" dirty="0"/>
                    </a:p>
                  </a:txBody>
                  <a:tcPr anchor="ctr">
                    <a:solidFill>
                      <a:schemeClr val="bg1">
                        <a:lumMod val="85000"/>
                      </a:schemeClr>
                    </a:solidFill>
                  </a:tcPr>
                </a:tc>
                <a:tc>
                  <a:txBody>
                    <a:bodyPr/>
                    <a:lstStyle/>
                    <a:p>
                      <a:endParaRPr lang="en-GB" sz="1100" b="0" dirty="0"/>
                    </a:p>
                  </a:txBody>
                  <a:tcPr anchor="ctr">
                    <a:solidFill>
                      <a:schemeClr val="bg1">
                        <a:lumMod val="85000"/>
                      </a:schemeClr>
                    </a:solidFill>
                  </a:tcPr>
                </a:tc>
                <a:tc>
                  <a:txBody>
                    <a:bodyPr/>
                    <a:lstStyle/>
                    <a:p>
                      <a:endParaRPr lang="en-GB" sz="1100" b="0" dirty="0"/>
                    </a:p>
                  </a:txBody>
                  <a:tcPr anchor="ctr">
                    <a:solidFill>
                      <a:schemeClr val="bg1">
                        <a:lumMod val="85000"/>
                      </a:schemeClr>
                    </a:solidFill>
                  </a:tcPr>
                </a:tc>
                <a:tc>
                  <a:txBody>
                    <a:bodyPr/>
                    <a:lstStyle/>
                    <a:p>
                      <a:pPr algn="ctr"/>
                      <a:endParaRPr lang="en-GB" sz="1100" b="0" dirty="0"/>
                    </a:p>
                  </a:txBody>
                  <a:tcPr anchor="ctr">
                    <a:solidFill>
                      <a:schemeClr val="bg1">
                        <a:lumMod val="85000"/>
                      </a:schemeClr>
                    </a:solidFill>
                  </a:tcPr>
                </a:tc>
                <a:tc gridSpan="4">
                  <a:txBody>
                    <a:bodyPr/>
                    <a:lstStyle/>
                    <a:p>
                      <a:pPr algn="ctr"/>
                      <a:r>
                        <a:rPr lang="en-GB" sz="1100" b="0" dirty="0">
                          <a:solidFill>
                            <a:schemeClr val="bg2">
                              <a:lumMod val="10000"/>
                            </a:schemeClr>
                          </a:solidFill>
                        </a:rPr>
                        <a:t>Satellite</a:t>
                      </a:r>
                    </a:p>
                  </a:txBody>
                  <a:tcPr anchor="ctr">
                    <a:solidFill>
                      <a:srgbClr val="ED0973"/>
                    </a:solidFill>
                  </a:tcPr>
                </a:tc>
                <a:tc hMerge="1">
                  <a:txBody>
                    <a:bodyPr/>
                    <a:lstStyle/>
                    <a:p>
                      <a:endParaRPr lang="en-GB" sz="1100" b="0" dirty="0"/>
                    </a:p>
                  </a:txBody>
                  <a:tcPr anchor="ctr"/>
                </a:tc>
                <a:tc hMerge="1">
                  <a:txBody>
                    <a:bodyPr/>
                    <a:lstStyle/>
                    <a:p>
                      <a:endParaRPr lang="en-GB" sz="1100" b="0" dirty="0"/>
                    </a:p>
                  </a:txBody>
                  <a:tcPr anchor="ctr"/>
                </a:tc>
                <a:tc hMerge="1">
                  <a:txBody>
                    <a:bodyPr/>
                    <a:lstStyle/>
                    <a:p>
                      <a:endParaRPr lang="en-GB" sz="1100" b="0" dirty="0">
                        <a:solidFill>
                          <a:schemeClr val="bg2">
                            <a:lumMod val="10000"/>
                          </a:schemeClr>
                        </a:solidFill>
                      </a:endParaRPr>
                    </a:p>
                  </a:txBody>
                  <a:tcPr anchor="ctr"/>
                </a:tc>
                <a:tc gridSpan="10">
                  <a:txBody>
                    <a:bodyPr/>
                    <a:lstStyle/>
                    <a:p>
                      <a:pPr algn="ctr"/>
                      <a:r>
                        <a:rPr lang="en-GB" sz="1100" b="0" dirty="0">
                          <a:solidFill>
                            <a:schemeClr val="bg2">
                              <a:lumMod val="10000"/>
                            </a:schemeClr>
                          </a:solidFill>
                        </a:rPr>
                        <a:t>Earth Exploration Satellite Service</a:t>
                      </a:r>
                      <a:r>
                        <a:rPr lang="en-GB" sz="1100" b="0" baseline="0" dirty="0">
                          <a:solidFill>
                            <a:schemeClr val="bg2">
                              <a:lumMod val="10000"/>
                            </a:schemeClr>
                          </a:solidFill>
                        </a:rPr>
                        <a:t> and Space Research</a:t>
                      </a:r>
                      <a:endParaRPr lang="en-GB" sz="1100" b="0" dirty="0">
                        <a:solidFill>
                          <a:schemeClr val="bg2">
                            <a:lumMod val="10000"/>
                          </a:schemeClr>
                        </a:solidFill>
                      </a:endParaRPr>
                    </a:p>
                  </a:txBody>
                  <a:tcPr anchor="ctr">
                    <a:solidFill>
                      <a:srgbClr val="00B050"/>
                    </a:solidFill>
                  </a:tcPr>
                </a:tc>
                <a:tc hMerge="1">
                  <a:txBody>
                    <a:bodyPr/>
                    <a:lstStyle/>
                    <a:p>
                      <a:endParaRPr lang="en-GB" sz="1100" b="0" dirty="0"/>
                    </a:p>
                  </a:txBody>
                  <a:tcPr anchor="ctr">
                    <a:solidFill>
                      <a:srgbClr val="00B050"/>
                    </a:solidFill>
                  </a:tcPr>
                </a:tc>
                <a:tc hMerge="1">
                  <a:txBody>
                    <a:bodyPr/>
                    <a:lstStyle/>
                    <a:p>
                      <a:endParaRPr lang="en-GB" sz="1100" b="0" dirty="0"/>
                    </a:p>
                  </a:txBody>
                  <a:tcPr anchor="ctr">
                    <a:solidFill>
                      <a:srgbClr val="00B050"/>
                    </a:solidFill>
                  </a:tcPr>
                </a:tc>
                <a:tc hMerge="1">
                  <a:txBody>
                    <a:bodyPr/>
                    <a:lstStyle/>
                    <a:p>
                      <a:endParaRPr lang="en-GB" sz="1100" b="0"/>
                    </a:p>
                  </a:txBody>
                  <a:tcPr anchor="ctr">
                    <a:solidFill>
                      <a:srgbClr val="00B050"/>
                    </a:solidFill>
                  </a:tcPr>
                </a:tc>
                <a:tc hMerge="1">
                  <a:txBody>
                    <a:bodyPr/>
                    <a:lstStyle/>
                    <a:p>
                      <a:endParaRPr lang="en-GB" sz="1100" b="0"/>
                    </a:p>
                  </a:txBody>
                  <a:tcPr anchor="ctr">
                    <a:solidFill>
                      <a:srgbClr val="00B050"/>
                    </a:solidFill>
                  </a:tcPr>
                </a:tc>
                <a:tc hMerge="1">
                  <a:txBody>
                    <a:bodyPr/>
                    <a:lstStyle/>
                    <a:p>
                      <a:endParaRPr lang="en-GB" sz="1100" b="0" dirty="0"/>
                    </a:p>
                  </a:txBody>
                  <a:tcPr anchor="ctr">
                    <a:solidFill>
                      <a:srgbClr val="00B050"/>
                    </a:solidFill>
                  </a:tcPr>
                </a:tc>
                <a:tc hMerge="1">
                  <a:txBody>
                    <a:bodyPr/>
                    <a:lstStyle/>
                    <a:p>
                      <a:endParaRPr lang="en-GB" sz="1100" b="0" dirty="0"/>
                    </a:p>
                  </a:txBody>
                  <a:tcPr anchor="ctr">
                    <a:solidFill>
                      <a:srgbClr val="00B050"/>
                    </a:solidFill>
                  </a:tcPr>
                </a:tc>
                <a:tc hMerge="1">
                  <a:txBody>
                    <a:bodyPr/>
                    <a:lstStyle/>
                    <a:p>
                      <a:endParaRPr lang="en-GB" sz="1100" b="0" dirty="0"/>
                    </a:p>
                  </a:txBody>
                  <a:tcPr anchor="ctr">
                    <a:solidFill>
                      <a:srgbClr val="00B050"/>
                    </a:solidFill>
                  </a:tcPr>
                </a:tc>
                <a:tc hMerge="1">
                  <a:txBody>
                    <a:bodyPr/>
                    <a:lstStyle/>
                    <a:p>
                      <a:endParaRPr lang="en-GB" sz="1100" b="0" dirty="0"/>
                    </a:p>
                  </a:txBody>
                  <a:tcPr anchor="ctr">
                    <a:solidFill>
                      <a:srgbClr val="00B050"/>
                    </a:solidFill>
                  </a:tcPr>
                </a:tc>
                <a:tc hMerge="1">
                  <a:txBody>
                    <a:bodyPr/>
                    <a:lstStyle/>
                    <a:p>
                      <a:endParaRPr lang="en-GB" sz="1100" b="0" dirty="0"/>
                    </a:p>
                  </a:txBody>
                  <a:tcPr anchor="ctr">
                    <a:solidFill>
                      <a:srgbClr val="00B050"/>
                    </a:solidFill>
                  </a:tcPr>
                </a:tc>
                <a:extLst>
                  <a:ext uri="{0D108BD9-81ED-4DB2-BD59-A6C34878D82A}">
                    <a16:rowId xmlns:a16="http://schemas.microsoft.com/office/drawing/2014/main" xmlns="" val="10002"/>
                  </a:ext>
                </a:extLst>
              </a:tr>
              <a:tr h="407730">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bg2">
                              <a:lumMod val="10000"/>
                            </a:schemeClr>
                          </a:solidFill>
                        </a:rPr>
                        <a:t>Aeronautical Navigation Aid System</a:t>
                      </a:r>
                    </a:p>
                  </a:txBody>
                  <a:tcPr anchor="ctr">
                    <a:solidFill>
                      <a:srgbClr val="A7CE33"/>
                    </a:solidFill>
                  </a:tcPr>
                </a:tc>
                <a:tc hMerge="1">
                  <a:txBody>
                    <a:bodyPr/>
                    <a:lstStyle/>
                    <a:p>
                      <a:endParaRPr lang="en-GB" sz="1100" b="0"/>
                    </a:p>
                  </a:txBody>
                  <a:tcPr anchor="ctr">
                    <a:solidFill>
                      <a:srgbClr val="A7CE33"/>
                    </a:solidFill>
                  </a:tcPr>
                </a:tc>
                <a:tc hMerge="1">
                  <a:txBody>
                    <a:bodyPr/>
                    <a:lstStyle/>
                    <a:p>
                      <a:endParaRPr lang="en-GB" sz="1100" b="0"/>
                    </a:p>
                  </a:txBody>
                  <a:tcPr anchor="ctr">
                    <a:solidFill>
                      <a:srgbClr val="A7CE33"/>
                    </a:solidFill>
                  </a:tcPr>
                </a:tc>
                <a:tc hMerge="1">
                  <a:txBody>
                    <a:bodyPr/>
                    <a:lstStyle/>
                    <a:p>
                      <a:endParaRPr lang="en-GB" sz="1100" b="0"/>
                    </a:p>
                  </a:txBody>
                  <a:tcPr anchor="ctr">
                    <a:solidFill>
                      <a:srgbClr val="A7CE33"/>
                    </a:solidFill>
                  </a:tcPr>
                </a:tc>
                <a:tc hMerge="1">
                  <a:txBody>
                    <a:bodyPr/>
                    <a:lstStyle/>
                    <a:p>
                      <a:endParaRPr lang="en-GB" sz="1100" b="0" dirty="0"/>
                    </a:p>
                  </a:txBody>
                  <a:tcPr anchor="ctr">
                    <a:solidFill>
                      <a:srgbClr val="A7CE33"/>
                    </a:solidFill>
                  </a:tcPr>
                </a:tc>
                <a:tc hMerge="1">
                  <a:txBody>
                    <a:bodyPr/>
                    <a:lstStyle/>
                    <a:p>
                      <a:endParaRPr lang="en-GB" sz="1100" b="0"/>
                    </a:p>
                  </a:txBody>
                  <a:tcPr anchor="ctr">
                    <a:solidFill>
                      <a:srgbClr val="A7CE33"/>
                    </a:solidFill>
                  </a:tcPr>
                </a:tc>
                <a:tc hMerge="1">
                  <a:txBody>
                    <a:bodyPr/>
                    <a:lstStyle/>
                    <a:p>
                      <a:endParaRPr lang="en-GB" sz="1100" b="0"/>
                    </a:p>
                  </a:txBody>
                  <a:tcPr anchor="ctr">
                    <a:solidFill>
                      <a:srgbClr val="A7CE33"/>
                    </a:solidFill>
                  </a:tcPr>
                </a:tc>
                <a:tc hMerge="1">
                  <a:txBody>
                    <a:bodyPr/>
                    <a:lstStyle/>
                    <a:p>
                      <a:endParaRPr lang="en-GB" sz="1100" b="0"/>
                    </a:p>
                  </a:txBody>
                  <a:tcPr anchor="ctr">
                    <a:solidFill>
                      <a:srgbClr val="A7CE33"/>
                    </a:solidFill>
                  </a:tcPr>
                </a:tc>
                <a:tc hMerge="1">
                  <a:txBody>
                    <a:bodyPr/>
                    <a:lstStyle/>
                    <a:p>
                      <a:endParaRPr lang="en-GB" sz="1100" b="0" dirty="0"/>
                    </a:p>
                  </a:txBody>
                  <a:tcPr anchor="ctr">
                    <a:solidFill>
                      <a:srgbClr val="A7CE33"/>
                    </a:solidFill>
                  </a:tcPr>
                </a:tc>
                <a:tc hMerge="1">
                  <a:txBody>
                    <a:bodyPr/>
                    <a:lstStyle/>
                    <a:p>
                      <a:endParaRPr lang="en-GB" sz="1100" b="0" dirty="0"/>
                    </a:p>
                  </a:txBody>
                  <a:tcPr anchor="ctr">
                    <a:solidFill>
                      <a:srgbClr val="A7CE33"/>
                    </a:solidFill>
                  </a:tcPr>
                </a:tc>
                <a:tc>
                  <a:txBody>
                    <a:bodyPr/>
                    <a:lstStyle/>
                    <a:p>
                      <a:endParaRPr lang="en-GB" sz="1100" b="0" dirty="0"/>
                    </a:p>
                  </a:txBody>
                  <a:tcPr anchor="ctr">
                    <a:solidFill>
                      <a:schemeClr val="bg1">
                        <a:lumMod val="85000"/>
                      </a:schemeClr>
                    </a:solidFill>
                  </a:tcPr>
                </a:tc>
                <a:tc>
                  <a:txBody>
                    <a:bodyPr/>
                    <a:lstStyle/>
                    <a:p>
                      <a:endParaRPr lang="en-GB" sz="1100" b="0" dirty="0"/>
                    </a:p>
                  </a:txBody>
                  <a:tcPr anchor="ctr">
                    <a:solidFill>
                      <a:schemeClr val="bg1">
                        <a:lumMod val="85000"/>
                      </a:schemeClr>
                    </a:solidFill>
                  </a:tcPr>
                </a:tc>
                <a:tc>
                  <a:txBody>
                    <a:bodyPr/>
                    <a:lstStyle/>
                    <a:p>
                      <a:endParaRPr lang="en-GB" sz="1100" b="0" dirty="0"/>
                    </a:p>
                  </a:txBody>
                  <a:tcPr anchor="ctr">
                    <a:solidFill>
                      <a:schemeClr val="bg1">
                        <a:lumMod val="85000"/>
                      </a:schemeClr>
                    </a:solidFill>
                  </a:tcPr>
                </a:tc>
                <a:tc>
                  <a:txBody>
                    <a:bodyPr/>
                    <a:lstStyle/>
                    <a:p>
                      <a:endParaRPr lang="en-GB" sz="1100" b="0" dirty="0"/>
                    </a:p>
                  </a:txBody>
                  <a:tcPr anchor="ctr">
                    <a:solidFill>
                      <a:schemeClr val="bg1">
                        <a:lumMod val="85000"/>
                      </a:schemeClr>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bg2">
                              <a:lumMod val="10000"/>
                            </a:schemeClr>
                          </a:solidFill>
                        </a:rPr>
                        <a:t>Aircraft</a:t>
                      </a:r>
                    </a:p>
                  </a:txBody>
                  <a:tcPr anchor="ctr">
                    <a:solidFill>
                      <a:srgbClr val="A9CF38"/>
                    </a:solidFill>
                  </a:tcPr>
                </a:tc>
                <a:tc hMerge="1">
                  <a:txBody>
                    <a:bodyPr/>
                    <a:lstStyle/>
                    <a:p>
                      <a:endParaRPr lang="en-GB" sz="1100" b="0" dirty="0"/>
                    </a:p>
                  </a:txBody>
                  <a:tcPr anchor="ctr">
                    <a:solidFill>
                      <a:srgbClr val="A9CF38"/>
                    </a:solidFill>
                  </a:tcPr>
                </a:tc>
                <a:tc hMerge="1">
                  <a:txBody>
                    <a:bodyPr/>
                    <a:lstStyle/>
                    <a:p>
                      <a:endParaRPr lang="en-GB" sz="1100" b="0" dirty="0"/>
                    </a:p>
                  </a:txBody>
                  <a:tcPr anchor="ctr">
                    <a:solidFill>
                      <a:srgbClr val="A9CF38"/>
                    </a:solidFill>
                  </a:tcPr>
                </a:tc>
                <a:tc hMerge="1">
                  <a:txBody>
                    <a:bodyPr/>
                    <a:lstStyle/>
                    <a:p>
                      <a:endParaRPr lang="en-GB" sz="1100" b="0" dirty="0"/>
                    </a:p>
                  </a:txBody>
                  <a:tcPr anchor="ctr">
                    <a:solidFill>
                      <a:srgbClr val="A9CF38"/>
                    </a:solidFill>
                  </a:tcPr>
                </a:tc>
                <a:tc hMerge="1">
                  <a:txBody>
                    <a:bodyPr/>
                    <a:lstStyle/>
                    <a:p>
                      <a:endParaRPr lang="en-GB" sz="1100" b="0" dirty="0"/>
                    </a:p>
                  </a:txBody>
                  <a:tcPr anchor="ctr">
                    <a:solidFill>
                      <a:srgbClr val="A9CF38"/>
                    </a:solidFill>
                  </a:tcPr>
                </a:tc>
                <a:tc>
                  <a:txBody>
                    <a:bodyPr/>
                    <a:lstStyle/>
                    <a:p>
                      <a:endParaRPr lang="en-GB" sz="1100" b="0" dirty="0"/>
                    </a:p>
                  </a:txBody>
                  <a:tcPr anchor="ctr">
                    <a:solidFill>
                      <a:srgbClr val="0070C0"/>
                    </a:solidFill>
                  </a:tcPr>
                </a:tc>
                <a:extLst>
                  <a:ext uri="{0D108BD9-81ED-4DB2-BD59-A6C34878D82A}">
                    <a16:rowId xmlns:a16="http://schemas.microsoft.com/office/drawing/2014/main" xmlns="" val="10003"/>
                  </a:ext>
                </a:extLst>
              </a:tr>
              <a:tr h="407730">
                <a:tc gridSpan="20">
                  <a:txBody>
                    <a:bodyPr/>
                    <a:lstStyle/>
                    <a:p>
                      <a:pPr algn="ctr"/>
                      <a:r>
                        <a:rPr lang="en-GB" sz="1100" b="0" dirty="0">
                          <a:solidFill>
                            <a:schemeClr val="bg2">
                              <a:lumMod val="10000"/>
                            </a:schemeClr>
                          </a:solidFill>
                        </a:rPr>
                        <a:t/>
                      </a:r>
                      <a:br>
                        <a:rPr lang="en-GB" sz="1100" b="0" dirty="0">
                          <a:solidFill>
                            <a:schemeClr val="bg2">
                              <a:lumMod val="10000"/>
                            </a:schemeClr>
                          </a:solidFill>
                        </a:rPr>
                      </a:br>
                      <a:r>
                        <a:rPr lang="en-GB" sz="1100" b="0" dirty="0">
                          <a:solidFill>
                            <a:schemeClr val="bg2">
                              <a:lumMod val="10000"/>
                            </a:schemeClr>
                          </a:solidFill>
                        </a:rPr>
                        <a:t>MOD</a:t>
                      </a:r>
                    </a:p>
                  </a:txBody>
                  <a:tcPr anchor="ctr">
                    <a:solidFill>
                      <a:srgbClr val="FF9933"/>
                    </a:solidFill>
                  </a:tcPr>
                </a:tc>
                <a:tc hMerge="1">
                  <a:txBody>
                    <a:bodyPr/>
                    <a:lstStyle/>
                    <a:p>
                      <a:endParaRPr lang="en-GB" sz="800" b="0" dirty="0"/>
                    </a:p>
                  </a:txBody>
                  <a:tcPr>
                    <a:solidFill>
                      <a:srgbClr val="FF9933"/>
                    </a:solidFill>
                  </a:tcPr>
                </a:tc>
                <a:tc hMerge="1">
                  <a:txBody>
                    <a:bodyPr/>
                    <a:lstStyle/>
                    <a:p>
                      <a:endParaRPr lang="en-GB" sz="800" b="0"/>
                    </a:p>
                  </a:txBody>
                  <a:tcPr>
                    <a:solidFill>
                      <a:srgbClr val="FF9933"/>
                    </a:solidFill>
                  </a:tcPr>
                </a:tc>
                <a:tc hMerge="1">
                  <a:txBody>
                    <a:bodyPr/>
                    <a:lstStyle/>
                    <a:p>
                      <a:endParaRPr lang="en-GB" sz="800" b="0"/>
                    </a:p>
                  </a:txBody>
                  <a:tcPr>
                    <a:solidFill>
                      <a:srgbClr val="FF9933"/>
                    </a:solidFill>
                  </a:tcPr>
                </a:tc>
                <a:tc hMerge="1">
                  <a:txBody>
                    <a:bodyPr/>
                    <a:lstStyle/>
                    <a:p>
                      <a:endParaRPr lang="en-GB" sz="800" b="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a:p>
                  </a:txBody>
                  <a:tcPr>
                    <a:solidFill>
                      <a:srgbClr val="FF9933"/>
                    </a:solidFill>
                  </a:tcPr>
                </a:tc>
                <a:tc hMerge="1">
                  <a:txBody>
                    <a:bodyPr/>
                    <a:lstStyle/>
                    <a:p>
                      <a:endParaRPr lang="en-GB" sz="800" b="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extLst>
                  <a:ext uri="{0D108BD9-81ED-4DB2-BD59-A6C34878D82A}">
                    <a16:rowId xmlns:a16="http://schemas.microsoft.com/office/drawing/2014/main" xmlns="" val="10004"/>
                  </a:ext>
                </a:extLst>
              </a:tr>
              <a:tr h="407730">
                <a:tc>
                  <a:txBody>
                    <a:bodyPr/>
                    <a:lstStyle/>
                    <a:p>
                      <a:endParaRPr lang="en-GB" sz="1100" b="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a:txBody>
                    <a:bodyPr/>
                    <a:lstStyle/>
                    <a:p>
                      <a:endParaRPr lang="en-GB" sz="1100" b="0">
                        <a:solidFill>
                          <a:schemeClr val="bg2">
                            <a:lumMod val="10000"/>
                          </a:schemeClr>
                        </a:solidFill>
                      </a:endParaRPr>
                    </a:p>
                  </a:txBody>
                  <a:tcPr anchor="ctr">
                    <a:solidFill>
                      <a:schemeClr val="bg1">
                        <a:lumMod val="85000"/>
                      </a:schemeClr>
                    </a:solidFill>
                  </a:tcPr>
                </a:tc>
                <a:tc>
                  <a:txBody>
                    <a:bodyPr/>
                    <a:lstStyle/>
                    <a:p>
                      <a:endParaRPr lang="en-GB" sz="1100" b="0">
                        <a:solidFill>
                          <a:schemeClr val="bg2">
                            <a:lumMod val="10000"/>
                          </a:schemeClr>
                        </a:solidFill>
                      </a:endParaRPr>
                    </a:p>
                  </a:txBody>
                  <a:tcPr anchor="ctr">
                    <a:solidFill>
                      <a:schemeClr val="bg1">
                        <a:lumMod val="85000"/>
                      </a:schemeClr>
                    </a:solidFill>
                  </a:tcPr>
                </a:tc>
                <a:tc>
                  <a:txBody>
                    <a:bodyPr/>
                    <a:lstStyle/>
                    <a:p>
                      <a:endParaRPr lang="en-GB" sz="1100" b="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bg2">
                              <a:lumMod val="10000"/>
                            </a:schemeClr>
                          </a:solidFill>
                        </a:rPr>
                        <a:t>Wi-Fi </a:t>
                      </a:r>
                      <a:r>
                        <a:rPr lang="en-GB" sz="1100" dirty="0">
                          <a:solidFill>
                            <a:srgbClr val="FF0000"/>
                          </a:solidFill>
                        </a:rPr>
                        <a:t>indoor </a:t>
                      </a:r>
                      <a:r>
                        <a:rPr lang="en-GB" sz="1100" dirty="0">
                          <a:solidFill>
                            <a:schemeClr val="bg2">
                              <a:lumMod val="10000"/>
                            </a:schemeClr>
                          </a:solidFill>
                        </a:rPr>
                        <a:t>fixed and mobile</a:t>
                      </a:r>
                    </a:p>
                  </a:txBody>
                  <a:tcPr anchor="ctr">
                    <a:solidFill>
                      <a:srgbClr val="00B0F0"/>
                    </a:solidFill>
                  </a:tcPr>
                </a:tc>
                <a:tc hMerge="1">
                  <a:txBody>
                    <a:bodyPr/>
                    <a:lstStyle/>
                    <a:p>
                      <a:endParaRPr lang="en-GB" sz="800" b="0"/>
                    </a:p>
                  </a:txBody>
                  <a:tcPr>
                    <a:solidFill>
                      <a:srgbClr val="00B0F0"/>
                    </a:solidFill>
                  </a:tcPr>
                </a:tc>
                <a:tc hMerge="1">
                  <a:txBody>
                    <a:bodyPr/>
                    <a:lstStyle/>
                    <a:p>
                      <a:endParaRPr lang="en-GB" sz="800" b="0" dirty="0"/>
                    </a:p>
                  </a:txBody>
                  <a:tcPr>
                    <a:solidFill>
                      <a:srgbClr val="00B0F0"/>
                    </a:solidFill>
                  </a:tcPr>
                </a:tc>
                <a:tc hMerge="1">
                  <a:txBody>
                    <a:bodyPr/>
                    <a:lstStyle/>
                    <a:p>
                      <a:endParaRPr lang="en-GB" sz="800" b="0" dirty="0"/>
                    </a:p>
                  </a:txBody>
                  <a:tcPr>
                    <a:solidFill>
                      <a:srgbClr val="00B0F0"/>
                    </a:solidFill>
                  </a:tcPr>
                </a:tc>
                <a:tc hMerge="1">
                  <a:txBody>
                    <a:bodyPr/>
                    <a:lstStyle/>
                    <a:p>
                      <a:endParaRPr lang="en-GB" sz="800" b="0" dirty="0"/>
                    </a:p>
                  </a:txBody>
                  <a:tcPr>
                    <a:solidFill>
                      <a:srgbClr val="00B0F0"/>
                    </a:solidFill>
                  </a:tcPr>
                </a:tc>
                <a:tc hMerge="1">
                  <a:txBody>
                    <a:bodyPr/>
                    <a:lstStyle/>
                    <a:p>
                      <a:endParaRPr lang="en-GB" sz="800" b="0" dirty="0"/>
                    </a:p>
                  </a:txBody>
                  <a:tcPr>
                    <a:solidFill>
                      <a:srgbClr val="00B0F0"/>
                    </a:solidFill>
                  </a:tcPr>
                </a:tc>
                <a:tc hMerge="1">
                  <a:txBody>
                    <a:bodyPr/>
                    <a:lstStyle/>
                    <a:p>
                      <a:endParaRPr lang="en-GB" sz="800" b="0" dirty="0"/>
                    </a:p>
                  </a:txBody>
                  <a:tcPr>
                    <a:solidFill>
                      <a:srgbClr val="00B0F0"/>
                    </a:solidFill>
                  </a:tcPr>
                </a:tc>
                <a:tc hMerge="1">
                  <a:txBody>
                    <a:bodyPr/>
                    <a:lstStyle/>
                    <a:p>
                      <a:endParaRPr lang="en-GB" sz="800" b="0" dirty="0"/>
                    </a:p>
                  </a:txBody>
                  <a:tcPr>
                    <a:solidFill>
                      <a:srgbClr val="00B0F0"/>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rgbClr val="00B0F0"/>
                    </a:solidFill>
                  </a:tcPr>
                </a:tc>
                <a:extLst>
                  <a:ext uri="{0D108BD9-81ED-4DB2-BD59-A6C34878D82A}">
                    <a16:rowId xmlns:a16="http://schemas.microsoft.com/office/drawing/2014/main" xmlns="" val="10005"/>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878186381"/>
              </p:ext>
            </p:extLst>
          </p:nvPr>
        </p:nvGraphicFramePr>
        <p:xfrm>
          <a:off x="127001" y="3885794"/>
          <a:ext cx="8828419" cy="3002281"/>
        </p:xfrm>
        <a:graphic>
          <a:graphicData uri="http://schemas.openxmlformats.org/drawingml/2006/table">
            <a:tbl>
              <a:tblPr firstRow="1" bandRow="1">
                <a:tableStyleId>{5C22544A-7EE6-4342-B048-85BDC9FD1C3A}</a:tableStyleId>
              </a:tblPr>
              <a:tblGrid>
                <a:gridCol w="441421">
                  <a:extLst>
                    <a:ext uri="{9D8B030D-6E8A-4147-A177-3AD203B41FA5}">
                      <a16:colId xmlns:a16="http://schemas.microsoft.com/office/drawing/2014/main" xmlns="" val="20000"/>
                    </a:ext>
                  </a:extLst>
                </a:gridCol>
                <a:gridCol w="441421">
                  <a:extLst>
                    <a:ext uri="{9D8B030D-6E8A-4147-A177-3AD203B41FA5}">
                      <a16:colId xmlns:a16="http://schemas.microsoft.com/office/drawing/2014/main" xmlns="" val="20001"/>
                    </a:ext>
                  </a:extLst>
                </a:gridCol>
                <a:gridCol w="441421">
                  <a:extLst>
                    <a:ext uri="{9D8B030D-6E8A-4147-A177-3AD203B41FA5}">
                      <a16:colId xmlns:a16="http://schemas.microsoft.com/office/drawing/2014/main" xmlns="" val="20002"/>
                    </a:ext>
                  </a:extLst>
                </a:gridCol>
                <a:gridCol w="441421">
                  <a:extLst>
                    <a:ext uri="{9D8B030D-6E8A-4147-A177-3AD203B41FA5}">
                      <a16:colId xmlns:a16="http://schemas.microsoft.com/office/drawing/2014/main" xmlns="" val="20003"/>
                    </a:ext>
                  </a:extLst>
                </a:gridCol>
                <a:gridCol w="407210">
                  <a:extLst>
                    <a:ext uri="{9D8B030D-6E8A-4147-A177-3AD203B41FA5}">
                      <a16:colId xmlns:a16="http://schemas.microsoft.com/office/drawing/2014/main" xmlns="" val="20004"/>
                    </a:ext>
                  </a:extLst>
                </a:gridCol>
                <a:gridCol w="475631">
                  <a:extLst>
                    <a:ext uri="{9D8B030D-6E8A-4147-A177-3AD203B41FA5}">
                      <a16:colId xmlns:a16="http://schemas.microsoft.com/office/drawing/2014/main" xmlns="" val="20005"/>
                    </a:ext>
                  </a:extLst>
                </a:gridCol>
                <a:gridCol w="441421">
                  <a:extLst>
                    <a:ext uri="{9D8B030D-6E8A-4147-A177-3AD203B41FA5}">
                      <a16:colId xmlns:a16="http://schemas.microsoft.com/office/drawing/2014/main" xmlns="" val="20006"/>
                    </a:ext>
                  </a:extLst>
                </a:gridCol>
                <a:gridCol w="441421">
                  <a:extLst>
                    <a:ext uri="{9D8B030D-6E8A-4147-A177-3AD203B41FA5}">
                      <a16:colId xmlns:a16="http://schemas.microsoft.com/office/drawing/2014/main" xmlns="" val="20007"/>
                    </a:ext>
                  </a:extLst>
                </a:gridCol>
                <a:gridCol w="441421">
                  <a:extLst>
                    <a:ext uri="{9D8B030D-6E8A-4147-A177-3AD203B41FA5}">
                      <a16:colId xmlns:a16="http://schemas.microsoft.com/office/drawing/2014/main" xmlns="" val="20008"/>
                    </a:ext>
                  </a:extLst>
                </a:gridCol>
                <a:gridCol w="441421">
                  <a:extLst>
                    <a:ext uri="{9D8B030D-6E8A-4147-A177-3AD203B41FA5}">
                      <a16:colId xmlns:a16="http://schemas.microsoft.com/office/drawing/2014/main" xmlns="" val="20009"/>
                    </a:ext>
                  </a:extLst>
                </a:gridCol>
                <a:gridCol w="441421">
                  <a:extLst>
                    <a:ext uri="{9D8B030D-6E8A-4147-A177-3AD203B41FA5}">
                      <a16:colId xmlns:a16="http://schemas.microsoft.com/office/drawing/2014/main" xmlns="" val="20010"/>
                    </a:ext>
                  </a:extLst>
                </a:gridCol>
                <a:gridCol w="441421">
                  <a:extLst>
                    <a:ext uri="{9D8B030D-6E8A-4147-A177-3AD203B41FA5}">
                      <a16:colId xmlns:a16="http://schemas.microsoft.com/office/drawing/2014/main" xmlns="" val="20011"/>
                    </a:ext>
                  </a:extLst>
                </a:gridCol>
                <a:gridCol w="441421">
                  <a:extLst>
                    <a:ext uri="{9D8B030D-6E8A-4147-A177-3AD203B41FA5}">
                      <a16:colId xmlns:a16="http://schemas.microsoft.com/office/drawing/2014/main" xmlns="" val="20012"/>
                    </a:ext>
                  </a:extLst>
                </a:gridCol>
                <a:gridCol w="441421">
                  <a:extLst>
                    <a:ext uri="{9D8B030D-6E8A-4147-A177-3AD203B41FA5}">
                      <a16:colId xmlns:a16="http://schemas.microsoft.com/office/drawing/2014/main" xmlns="" val="20013"/>
                    </a:ext>
                  </a:extLst>
                </a:gridCol>
                <a:gridCol w="441421">
                  <a:extLst>
                    <a:ext uri="{9D8B030D-6E8A-4147-A177-3AD203B41FA5}">
                      <a16:colId xmlns:a16="http://schemas.microsoft.com/office/drawing/2014/main" xmlns="" val="20014"/>
                    </a:ext>
                  </a:extLst>
                </a:gridCol>
                <a:gridCol w="441421">
                  <a:extLst>
                    <a:ext uri="{9D8B030D-6E8A-4147-A177-3AD203B41FA5}">
                      <a16:colId xmlns:a16="http://schemas.microsoft.com/office/drawing/2014/main" xmlns="" val="20015"/>
                    </a:ext>
                  </a:extLst>
                </a:gridCol>
                <a:gridCol w="441421">
                  <a:extLst>
                    <a:ext uri="{9D8B030D-6E8A-4147-A177-3AD203B41FA5}">
                      <a16:colId xmlns:a16="http://schemas.microsoft.com/office/drawing/2014/main" xmlns="" val="20016"/>
                    </a:ext>
                  </a:extLst>
                </a:gridCol>
                <a:gridCol w="441421">
                  <a:extLst>
                    <a:ext uri="{9D8B030D-6E8A-4147-A177-3AD203B41FA5}">
                      <a16:colId xmlns:a16="http://schemas.microsoft.com/office/drawing/2014/main" xmlns="" val="20017"/>
                    </a:ext>
                  </a:extLst>
                </a:gridCol>
                <a:gridCol w="441421">
                  <a:extLst>
                    <a:ext uri="{9D8B030D-6E8A-4147-A177-3AD203B41FA5}">
                      <a16:colId xmlns:a16="http://schemas.microsoft.com/office/drawing/2014/main" xmlns="" val="20018"/>
                    </a:ext>
                  </a:extLst>
                </a:gridCol>
                <a:gridCol w="441421">
                  <a:extLst>
                    <a:ext uri="{9D8B030D-6E8A-4147-A177-3AD203B41FA5}">
                      <a16:colId xmlns:a16="http://schemas.microsoft.com/office/drawing/2014/main" xmlns="" val="20019"/>
                    </a:ext>
                  </a:extLst>
                </a:gridCol>
              </a:tblGrid>
              <a:tr h="502681">
                <a:tc>
                  <a:txBody>
                    <a:bodyPr/>
                    <a:lstStyle/>
                    <a:p>
                      <a:r>
                        <a:rPr lang="en-GB" sz="800" b="0" dirty="0"/>
                        <a:t>5.5</a:t>
                      </a:r>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t>5.525</a:t>
                      </a:r>
                    </a:p>
                  </a:txBody>
                  <a:tcPr anchor="ctr">
                    <a:solidFill>
                      <a:schemeClr val="bg2">
                        <a:lumMod val="10000"/>
                      </a:schemeClr>
                    </a:solidFill>
                  </a:tcPr>
                </a:tc>
                <a:tc>
                  <a:txBody>
                    <a:bodyPr/>
                    <a:lstStyle/>
                    <a:p>
                      <a:r>
                        <a:rPr lang="en-GB" sz="800" b="0" dirty="0"/>
                        <a:t>5.55</a:t>
                      </a:r>
                    </a:p>
                  </a:txBody>
                  <a:tcPr anchor="ctr">
                    <a:solidFill>
                      <a:schemeClr val="bg2">
                        <a:lumMod val="10000"/>
                      </a:schemeClr>
                    </a:solidFill>
                  </a:tcPr>
                </a:tc>
                <a:tc>
                  <a:txBody>
                    <a:bodyPr/>
                    <a:lstStyle/>
                    <a:p>
                      <a:r>
                        <a:rPr lang="en-GB" sz="800" b="0" dirty="0"/>
                        <a:t>5.575</a:t>
                      </a:r>
                    </a:p>
                  </a:txBody>
                  <a:tcPr anchor="ctr">
                    <a:solidFill>
                      <a:schemeClr val="bg2">
                        <a:lumMod val="10000"/>
                      </a:schemeClr>
                    </a:solidFill>
                  </a:tcPr>
                </a:tc>
                <a:tc>
                  <a:txBody>
                    <a:bodyPr/>
                    <a:lstStyle/>
                    <a:p>
                      <a:r>
                        <a:rPr lang="en-GB" sz="800" b="0" dirty="0"/>
                        <a:t>5.6</a:t>
                      </a:r>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t>5.625</a:t>
                      </a:r>
                    </a:p>
                  </a:txBody>
                  <a:tcPr anchor="ctr">
                    <a:solidFill>
                      <a:schemeClr val="bg2">
                        <a:lumMod val="10000"/>
                      </a:schemeClr>
                    </a:solidFill>
                  </a:tcPr>
                </a:tc>
                <a:tc>
                  <a:txBody>
                    <a:bodyPr/>
                    <a:lstStyle/>
                    <a:p>
                      <a:r>
                        <a:rPr lang="en-GB" sz="800" b="0" dirty="0"/>
                        <a:t>5.65</a:t>
                      </a:r>
                    </a:p>
                  </a:txBody>
                  <a:tcPr anchor="ctr">
                    <a:solidFill>
                      <a:schemeClr val="bg2">
                        <a:lumMod val="10000"/>
                      </a:schemeClr>
                    </a:solidFill>
                  </a:tcPr>
                </a:tc>
                <a:tc>
                  <a:txBody>
                    <a:bodyPr/>
                    <a:lstStyle/>
                    <a:p>
                      <a:r>
                        <a:rPr lang="en-GB" sz="800" b="0" dirty="0"/>
                        <a:t>5.675</a:t>
                      </a:r>
                    </a:p>
                  </a:txBody>
                  <a:tcPr anchor="ctr">
                    <a:solidFill>
                      <a:schemeClr val="bg2">
                        <a:lumMod val="10000"/>
                      </a:schemeClr>
                    </a:solidFill>
                  </a:tcPr>
                </a:tc>
                <a:tc>
                  <a:txBody>
                    <a:bodyPr/>
                    <a:lstStyle/>
                    <a:p>
                      <a:r>
                        <a:rPr lang="en-GB" sz="800" b="0" dirty="0"/>
                        <a:t>5.7</a:t>
                      </a:r>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t>5.725</a:t>
                      </a:r>
                    </a:p>
                  </a:txBody>
                  <a:tcPr anchor="ctr">
                    <a:solidFill>
                      <a:schemeClr val="bg2">
                        <a:lumMod val="10000"/>
                      </a:schemeClr>
                    </a:solidFill>
                  </a:tcPr>
                </a:tc>
                <a:tc>
                  <a:txBody>
                    <a:bodyPr/>
                    <a:lstStyle/>
                    <a:p>
                      <a:r>
                        <a:rPr lang="en-GB" sz="800" b="0" dirty="0"/>
                        <a:t>5.750</a:t>
                      </a:r>
                    </a:p>
                  </a:txBody>
                  <a:tcPr anchor="ctr">
                    <a:solidFill>
                      <a:schemeClr val="bg2">
                        <a:lumMod val="10000"/>
                      </a:schemeClr>
                    </a:solidFill>
                  </a:tcPr>
                </a:tc>
                <a:tc>
                  <a:txBody>
                    <a:bodyPr/>
                    <a:lstStyle/>
                    <a:p>
                      <a:r>
                        <a:rPr lang="en-GB" sz="800" b="0" dirty="0"/>
                        <a:t>5.775</a:t>
                      </a:r>
                    </a:p>
                  </a:txBody>
                  <a:tcPr anchor="ctr">
                    <a:solidFill>
                      <a:schemeClr val="bg2">
                        <a:lumMod val="10000"/>
                      </a:schemeClr>
                    </a:solidFill>
                  </a:tcPr>
                </a:tc>
                <a:tc>
                  <a:txBody>
                    <a:bodyPr/>
                    <a:lstStyle/>
                    <a:p>
                      <a:r>
                        <a:rPr lang="en-GB" sz="800" b="0" dirty="0"/>
                        <a:t>5.8</a:t>
                      </a:r>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t>5.825</a:t>
                      </a:r>
                    </a:p>
                  </a:txBody>
                  <a:tcPr anchor="ctr">
                    <a:solidFill>
                      <a:schemeClr val="bg2">
                        <a:lumMod val="10000"/>
                      </a:schemeClr>
                    </a:solidFill>
                  </a:tcPr>
                </a:tc>
                <a:tc>
                  <a:txBody>
                    <a:bodyPr/>
                    <a:lstStyle/>
                    <a:p>
                      <a:r>
                        <a:rPr lang="en-GB" sz="800" b="0" dirty="0"/>
                        <a:t>5.85</a:t>
                      </a:r>
                    </a:p>
                  </a:txBody>
                  <a:tcPr anchor="ctr">
                    <a:solidFill>
                      <a:schemeClr val="bg2">
                        <a:lumMod val="10000"/>
                      </a:schemeClr>
                    </a:solidFill>
                  </a:tcPr>
                </a:tc>
                <a:tc>
                  <a:txBody>
                    <a:bodyPr/>
                    <a:lstStyle/>
                    <a:p>
                      <a:r>
                        <a:rPr lang="en-GB" sz="800" b="0" dirty="0"/>
                        <a:t>5.875</a:t>
                      </a:r>
                    </a:p>
                  </a:txBody>
                  <a:tcPr anchor="ctr">
                    <a:solidFill>
                      <a:schemeClr val="bg2">
                        <a:lumMod val="10000"/>
                      </a:schemeClr>
                    </a:solidFill>
                  </a:tcPr>
                </a:tc>
                <a:tc>
                  <a:txBody>
                    <a:bodyPr/>
                    <a:lstStyle/>
                    <a:p>
                      <a:r>
                        <a:rPr lang="en-GB" sz="800" b="0" dirty="0"/>
                        <a:t>5.9</a:t>
                      </a:r>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t>5.925</a:t>
                      </a:r>
                    </a:p>
                  </a:txBody>
                  <a:tcPr anchor="ctr">
                    <a:solidFill>
                      <a:schemeClr val="bg2">
                        <a:lumMod val="10000"/>
                      </a:schemeClr>
                    </a:solidFill>
                  </a:tcPr>
                </a:tc>
                <a:tc>
                  <a:txBody>
                    <a:bodyPr/>
                    <a:lstStyle/>
                    <a:p>
                      <a:r>
                        <a:rPr lang="en-GB" sz="800" b="0" dirty="0"/>
                        <a:t>5.95</a:t>
                      </a:r>
                    </a:p>
                  </a:txBody>
                  <a:tcPr anchor="ctr">
                    <a:solidFill>
                      <a:schemeClr val="bg2">
                        <a:lumMod val="10000"/>
                      </a:schemeClr>
                    </a:solidFill>
                  </a:tcPr>
                </a:tc>
                <a:tc>
                  <a:txBody>
                    <a:bodyPr/>
                    <a:lstStyle/>
                    <a:p>
                      <a:r>
                        <a:rPr lang="en-GB" sz="800" b="0" dirty="0"/>
                        <a:t>5.975</a:t>
                      </a:r>
                    </a:p>
                  </a:txBody>
                  <a:tcPr anchor="ctr">
                    <a:solidFill>
                      <a:schemeClr val="bg2">
                        <a:lumMod val="10000"/>
                      </a:schemeClr>
                    </a:solidFill>
                  </a:tcPr>
                </a:tc>
                <a:extLst>
                  <a:ext uri="{0D108BD9-81ED-4DB2-BD59-A6C34878D82A}">
                    <a16:rowId xmlns:a16="http://schemas.microsoft.com/office/drawing/2014/main" xmlns="" val="10000"/>
                  </a:ext>
                </a:extLst>
              </a:tr>
              <a:tr h="407730">
                <a:tc>
                  <a:txBody>
                    <a:bodyPr/>
                    <a:lstStyle/>
                    <a:p>
                      <a:endParaRPr lang="en-GB" sz="800" b="0"/>
                    </a:p>
                  </a:txBody>
                  <a:tcPr anchor="ctr">
                    <a:solidFill>
                      <a:schemeClr val="bg1">
                        <a:lumMod val="85000"/>
                      </a:schemeClr>
                    </a:solidFill>
                  </a:tcPr>
                </a:tc>
                <a:tc>
                  <a:txBody>
                    <a:bodyPr/>
                    <a:lstStyle/>
                    <a:p>
                      <a:endParaRPr lang="en-GB" sz="800" b="0"/>
                    </a:p>
                  </a:txBody>
                  <a:tcPr anchor="ctr">
                    <a:solidFill>
                      <a:schemeClr val="bg1">
                        <a:lumMod val="85000"/>
                      </a:schemeClr>
                    </a:solidFill>
                  </a:tcPr>
                </a:tc>
                <a:tc>
                  <a:txBody>
                    <a:bodyPr/>
                    <a:lstStyle/>
                    <a:p>
                      <a:endParaRPr lang="en-GB" sz="800" b="0" dirty="0"/>
                    </a:p>
                  </a:txBody>
                  <a:tcPr anchor="ctr">
                    <a:solidFill>
                      <a:schemeClr val="bg1">
                        <a:lumMod val="85000"/>
                      </a:schemeClr>
                    </a:solidFill>
                  </a:tcPr>
                </a:tc>
                <a:tc gridSpan="8">
                  <a:txBody>
                    <a:bodyPr/>
                    <a:lstStyle/>
                    <a:p>
                      <a:pPr algn="ctr"/>
                      <a:r>
                        <a:rPr lang="en-GB" sz="800" b="0" dirty="0">
                          <a:solidFill>
                            <a:schemeClr val="bg2">
                              <a:lumMod val="10000"/>
                            </a:schemeClr>
                          </a:solidFill>
                        </a:rPr>
                        <a:t>Amateur Radio</a:t>
                      </a:r>
                    </a:p>
                  </a:txBody>
                  <a:tcPr anchor="ctr">
                    <a:solidFill>
                      <a:srgbClr val="FF0000"/>
                    </a:solidFill>
                  </a:tcPr>
                </a:tc>
                <a:tc hMerge="1">
                  <a:txBody>
                    <a:bodyPr/>
                    <a:lstStyle/>
                    <a:p>
                      <a:endParaRPr lang="en-GB" sz="800" b="0" dirty="0"/>
                    </a:p>
                  </a:txBody>
                  <a:tcPr anchor="ctr"/>
                </a:tc>
                <a:tc hMerge="1">
                  <a:txBody>
                    <a:bodyPr/>
                    <a:lstStyle/>
                    <a:p>
                      <a:endParaRPr lang="en-GB" sz="800" b="0" dirty="0"/>
                    </a:p>
                  </a:txBody>
                  <a:tcPr anchor="ctr"/>
                </a:tc>
                <a:tc hMerge="1">
                  <a:txBody>
                    <a:bodyPr/>
                    <a:lstStyle/>
                    <a:p>
                      <a:endParaRPr lang="en-GB" sz="800" b="0" dirty="0"/>
                    </a:p>
                  </a:txBody>
                  <a:tcPr anchor="ctr"/>
                </a:tc>
                <a:tc hMerge="1">
                  <a:txBody>
                    <a:bodyPr/>
                    <a:lstStyle/>
                    <a:p>
                      <a:endParaRPr lang="en-GB" sz="800" b="0" dirty="0"/>
                    </a:p>
                  </a:txBody>
                  <a:tcPr anchor="ctr"/>
                </a:tc>
                <a:tc hMerge="1">
                  <a:txBody>
                    <a:bodyPr/>
                    <a:lstStyle/>
                    <a:p>
                      <a:endParaRPr lang="en-GB" sz="800" b="0" dirty="0"/>
                    </a:p>
                  </a:txBody>
                  <a:tcPr anchor="ctr"/>
                </a:tc>
                <a:tc hMerge="1">
                  <a:txBody>
                    <a:bodyPr/>
                    <a:lstStyle/>
                    <a:p>
                      <a:endParaRPr lang="en-GB" sz="800" b="0" dirty="0"/>
                    </a:p>
                  </a:txBody>
                  <a:tcPr anchor="ctr"/>
                </a:tc>
                <a:tc hMerge="1">
                  <a:txBody>
                    <a:bodyPr/>
                    <a:lstStyle/>
                    <a:p>
                      <a:endParaRPr lang="en-GB" sz="800" b="0" dirty="0"/>
                    </a:p>
                  </a:txBody>
                  <a:tcPr anchor="ctr"/>
                </a:tc>
                <a:tc>
                  <a:txBody>
                    <a:bodyPr/>
                    <a:lstStyle/>
                    <a:p>
                      <a:endParaRPr lang="en-GB" sz="800" b="0" dirty="0"/>
                    </a:p>
                  </a:txBody>
                  <a:tcPr anchor="ctr">
                    <a:solidFill>
                      <a:schemeClr val="bg1">
                        <a:lumMod val="85000"/>
                      </a:schemeClr>
                    </a:solidFill>
                  </a:tcPr>
                </a:tc>
                <a:tc>
                  <a:txBody>
                    <a:bodyPr/>
                    <a:lstStyle/>
                    <a:p>
                      <a:endParaRPr lang="en-GB" sz="800" b="0" dirty="0"/>
                    </a:p>
                  </a:txBody>
                  <a:tcPr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solidFill>
                            <a:schemeClr val="bg2">
                              <a:lumMod val="10000"/>
                            </a:schemeClr>
                          </a:solidFill>
                        </a:rPr>
                        <a:t>A. R.</a:t>
                      </a:r>
                      <a:endParaRPr lang="en-GB" sz="800" b="0" dirty="0"/>
                    </a:p>
                  </a:txBody>
                  <a:tcPr anchor="ctr">
                    <a:solidFill>
                      <a:srgbClr val="FF0000"/>
                    </a:solidFill>
                  </a:tcPr>
                </a:tc>
                <a:tc>
                  <a:txBody>
                    <a:bodyPr/>
                    <a:lstStyle/>
                    <a:p>
                      <a:endParaRPr lang="en-GB" sz="800" b="0" dirty="0"/>
                    </a:p>
                  </a:txBody>
                  <a:tcPr anchor="ctr">
                    <a:solidFill>
                      <a:schemeClr val="bg1">
                        <a:lumMod val="85000"/>
                      </a:schemeClr>
                    </a:solidFill>
                  </a:tcPr>
                </a:tc>
                <a:tc>
                  <a:txBody>
                    <a:bodyPr/>
                    <a:lstStyle/>
                    <a:p>
                      <a:endParaRPr lang="en-GB" sz="800" b="0" dirty="0"/>
                    </a:p>
                  </a:txBody>
                  <a:tcPr anchor="ctr">
                    <a:solidFill>
                      <a:schemeClr val="bg1">
                        <a:lumMod val="85000"/>
                      </a:schemeClr>
                    </a:solidFill>
                  </a:tcPr>
                </a:tc>
                <a:tc>
                  <a:txBody>
                    <a:bodyPr/>
                    <a:lstStyle/>
                    <a:p>
                      <a:endParaRPr lang="en-GB" sz="800" b="0" dirty="0"/>
                    </a:p>
                  </a:txBody>
                  <a:tcPr anchor="ctr">
                    <a:solidFill>
                      <a:schemeClr val="bg1">
                        <a:lumMod val="85000"/>
                      </a:schemeClr>
                    </a:solidFill>
                  </a:tcPr>
                </a:tc>
                <a:tc>
                  <a:txBody>
                    <a:bodyPr/>
                    <a:lstStyle/>
                    <a:p>
                      <a:endParaRPr lang="en-GB" sz="800" b="0" dirty="0"/>
                    </a:p>
                  </a:txBody>
                  <a:tcPr anchor="ctr">
                    <a:solidFill>
                      <a:schemeClr val="bg1">
                        <a:lumMod val="85000"/>
                      </a:schemeClr>
                    </a:solidFill>
                  </a:tcPr>
                </a:tc>
                <a:tc>
                  <a:txBody>
                    <a:bodyPr/>
                    <a:lstStyle/>
                    <a:p>
                      <a:endParaRPr lang="en-GB" sz="800" b="0" dirty="0"/>
                    </a:p>
                  </a:txBody>
                  <a:tcPr anchor="ctr">
                    <a:solidFill>
                      <a:schemeClr val="bg1">
                        <a:lumMod val="85000"/>
                      </a:schemeClr>
                    </a:solidFill>
                  </a:tcPr>
                </a:tc>
                <a:tc>
                  <a:txBody>
                    <a:bodyPr/>
                    <a:lstStyle/>
                    <a:p>
                      <a:endParaRPr lang="en-GB" sz="800" b="0" dirty="0"/>
                    </a:p>
                  </a:txBody>
                  <a:tcPr anchor="ctr">
                    <a:solidFill>
                      <a:schemeClr val="bg1">
                        <a:lumMod val="85000"/>
                      </a:schemeClr>
                    </a:solidFill>
                  </a:tcPr>
                </a:tc>
                <a:extLst>
                  <a:ext uri="{0D108BD9-81ED-4DB2-BD59-A6C34878D82A}">
                    <a16:rowId xmlns:a16="http://schemas.microsoft.com/office/drawing/2014/main" xmlns="" val="10001"/>
                  </a:ext>
                </a:extLst>
              </a:tr>
              <a:tr h="407730">
                <a:tc gridSpan="3">
                  <a:txBody>
                    <a:bodyPr/>
                    <a:lstStyle/>
                    <a:p>
                      <a:endParaRPr lang="en-GB" sz="800" b="0" dirty="0"/>
                    </a:p>
                  </a:txBody>
                  <a:tcPr anchor="ctr">
                    <a:solidFill>
                      <a:srgbClr val="00B050"/>
                    </a:solidFill>
                  </a:tcPr>
                </a:tc>
                <a:tc hMerge="1">
                  <a:txBody>
                    <a:bodyPr/>
                    <a:lstStyle/>
                    <a:p>
                      <a:endParaRPr lang="en-GB" sz="800" b="0" dirty="0"/>
                    </a:p>
                  </a:txBody>
                  <a:tcPr anchor="ctr">
                    <a:solidFill>
                      <a:srgbClr val="00B050"/>
                    </a:solidFill>
                  </a:tcPr>
                </a:tc>
                <a:tc hMerge="1">
                  <a:txBody>
                    <a:bodyPr/>
                    <a:lstStyle/>
                    <a:p>
                      <a:endParaRPr lang="en-GB" sz="800" b="0" dirty="0"/>
                    </a:p>
                  </a:txBody>
                  <a:tcPr anchor="ctr">
                    <a:solidFill>
                      <a:srgbClr val="00B050"/>
                    </a:solidFill>
                  </a:tcPr>
                </a:tc>
                <a:tc>
                  <a:txBody>
                    <a:bodyPr/>
                    <a:lstStyle/>
                    <a:p>
                      <a:endParaRPr lang="en-GB" sz="800" b="0" dirty="0"/>
                    </a:p>
                  </a:txBody>
                  <a:tcPr anchor="ctr">
                    <a:solidFill>
                      <a:schemeClr val="bg1">
                        <a:lumMod val="85000"/>
                      </a:schemeClr>
                    </a:solidFill>
                  </a:tcPr>
                </a:tc>
                <a:tc gridSpan="2">
                  <a:txBody>
                    <a:bodyPr/>
                    <a:lstStyle/>
                    <a:p>
                      <a:pPr algn="ctr"/>
                      <a:r>
                        <a:rPr lang="en-GB" sz="1100" b="0" dirty="0">
                          <a:solidFill>
                            <a:schemeClr val="bg2">
                              <a:lumMod val="10000"/>
                            </a:schemeClr>
                          </a:solidFill>
                        </a:rPr>
                        <a:t>MET Office</a:t>
                      </a:r>
                      <a:endParaRPr lang="en-GB" sz="1100" b="0" dirty="0"/>
                    </a:p>
                  </a:txBody>
                  <a:tcPr anchor="ctr">
                    <a:solidFill>
                      <a:srgbClr val="00B050"/>
                    </a:solidFill>
                  </a:tcPr>
                </a:tc>
                <a:tc hMerge="1">
                  <a:txBody>
                    <a:bodyPr/>
                    <a:lstStyle/>
                    <a:p>
                      <a:endParaRPr lang="en-GB" sz="800" b="0" dirty="0"/>
                    </a:p>
                  </a:txBody>
                  <a:tcPr anchor="ctr">
                    <a:solidFill>
                      <a:schemeClr val="bg1">
                        <a:lumMod val="85000"/>
                      </a:schemeClr>
                    </a:solidFill>
                  </a:tcPr>
                </a:tc>
                <a:tc gridSpan="3">
                  <a:txBody>
                    <a:bodyPr/>
                    <a:lstStyle/>
                    <a:p>
                      <a:pPr algn="ctr"/>
                      <a:r>
                        <a:rPr lang="en-GB" sz="1100" b="0" baseline="0" dirty="0">
                          <a:solidFill>
                            <a:schemeClr val="bg2">
                              <a:lumMod val="10000"/>
                            </a:schemeClr>
                          </a:solidFill>
                        </a:rPr>
                        <a:t>Space Research</a:t>
                      </a:r>
                      <a:endParaRPr lang="en-GB" sz="1100" b="0" dirty="0">
                        <a:solidFill>
                          <a:schemeClr val="bg2">
                            <a:lumMod val="10000"/>
                          </a:schemeClr>
                        </a:solidFill>
                      </a:endParaRPr>
                    </a:p>
                  </a:txBody>
                  <a:tcPr anchor="ctr">
                    <a:solidFill>
                      <a:srgbClr val="00B050"/>
                    </a:solidFill>
                  </a:tcPr>
                </a:tc>
                <a:tc hMerge="1">
                  <a:txBody>
                    <a:bodyPr/>
                    <a:lstStyle/>
                    <a:p>
                      <a:endParaRPr lang="en-GB" sz="800" b="0" dirty="0"/>
                    </a:p>
                  </a:txBody>
                  <a:tcPr anchor="ctr">
                    <a:solidFill>
                      <a:srgbClr val="00B050"/>
                    </a:solidFill>
                  </a:tcPr>
                </a:tc>
                <a:tc hMerge="1">
                  <a:txBody>
                    <a:bodyPr/>
                    <a:lstStyle/>
                    <a:p>
                      <a:endParaRPr lang="en-GB" sz="800" b="0" dirty="0"/>
                    </a:p>
                  </a:txBody>
                  <a:tcPr anchor="ctr">
                    <a:solidFill>
                      <a:srgbClr val="00B050"/>
                    </a:solidFill>
                  </a:tcPr>
                </a:tc>
                <a:tc gridSpan="11">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bg2">
                              <a:lumMod val="10000"/>
                            </a:schemeClr>
                          </a:solidFill>
                        </a:rPr>
                        <a:t>Satellite</a:t>
                      </a:r>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a:p>
                  </a:txBody>
                  <a:tcPr anchor="ctr">
                    <a:solidFill>
                      <a:srgbClr val="ED0973"/>
                    </a:solidFill>
                  </a:tcPr>
                </a:tc>
                <a:tc hMerge="1">
                  <a:txBody>
                    <a:bodyPr/>
                    <a:lstStyle/>
                    <a:p>
                      <a:endParaRPr lang="en-GB" sz="800" b="0"/>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dirty="0"/>
                    </a:p>
                  </a:txBody>
                  <a:tcPr anchor="ctr">
                    <a:solidFill>
                      <a:srgbClr val="ED0973"/>
                    </a:solidFill>
                  </a:tcPr>
                </a:tc>
                <a:extLst>
                  <a:ext uri="{0D108BD9-81ED-4DB2-BD59-A6C34878D82A}">
                    <a16:rowId xmlns:a16="http://schemas.microsoft.com/office/drawing/2014/main" xmlns="" val="10002"/>
                  </a:ext>
                </a:extLst>
              </a:tr>
              <a:tr h="407730">
                <a:tc gridSpan="4">
                  <a:txBody>
                    <a:bodyPr/>
                    <a:lstStyle/>
                    <a:p>
                      <a:pPr algn="ctr"/>
                      <a:r>
                        <a:rPr lang="en-GB" sz="800" b="0" dirty="0">
                          <a:solidFill>
                            <a:schemeClr val="bg2">
                              <a:lumMod val="10000"/>
                            </a:schemeClr>
                          </a:solidFill>
                        </a:rPr>
                        <a:t>PMSE</a:t>
                      </a:r>
                    </a:p>
                  </a:txBody>
                  <a:tcPr anchor="ctr">
                    <a:solidFill>
                      <a:srgbClr val="0070C0"/>
                    </a:solidFill>
                  </a:tcPr>
                </a:tc>
                <a:tc hMerge="1">
                  <a:txBody>
                    <a:bodyPr/>
                    <a:lstStyle/>
                    <a:p>
                      <a:endParaRPr lang="en-GB" sz="800" b="0"/>
                    </a:p>
                  </a:txBody>
                  <a:tcPr anchor="ctr">
                    <a:solidFill>
                      <a:srgbClr val="0070C0"/>
                    </a:solidFill>
                  </a:tcPr>
                </a:tc>
                <a:tc hMerge="1">
                  <a:txBody>
                    <a:bodyPr/>
                    <a:lstStyle/>
                    <a:p>
                      <a:endParaRPr lang="en-GB" sz="800" b="0" dirty="0"/>
                    </a:p>
                  </a:txBody>
                  <a:tcPr anchor="ctr">
                    <a:solidFill>
                      <a:srgbClr val="0070C0"/>
                    </a:solidFill>
                  </a:tcPr>
                </a:tc>
                <a:tc hMerge="1">
                  <a:txBody>
                    <a:bodyPr/>
                    <a:lstStyle/>
                    <a:p>
                      <a:endParaRPr lang="en-GB" sz="800" b="0" dirty="0"/>
                    </a:p>
                  </a:txBody>
                  <a:tcPr anchor="ctr"/>
                </a:tc>
                <a:tc>
                  <a:txBody>
                    <a:bodyPr/>
                    <a:lstStyle/>
                    <a:p>
                      <a:endParaRPr lang="en-GB" sz="800" b="0" dirty="0"/>
                    </a:p>
                  </a:txBody>
                  <a:tcPr anchor="ctr"/>
                </a:tc>
                <a:tc>
                  <a:txBody>
                    <a:bodyPr/>
                    <a:lstStyle/>
                    <a:p>
                      <a:endParaRPr lang="en-GB" sz="800" b="0"/>
                    </a:p>
                  </a:txBody>
                  <a:tcPr anchor="ctr"/>
                </a:tc>
                <a:tc>
                  <a:txBody>
                    <a:bodyPr/>
                    <a:lstStyle/>
                    <a:p>
                      <a:endParaRPr lang="en-GB" sz="800" b="0"/>
                    </a:p>
                  </a:txBody>
                  <a:tcPr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bg2">
                              <a:lumMod val="10000"/>
                            </a:schemeClr>
                          </a:solidFill>
                        </a:rPr>
                        <a:t>PMSE</a:t>
                      </a:r>
                    </a:p>
                  </a:txBody>
                  <a:tcPr anchor="ctr">
                    <a:solidFill>
                      <a:srgbClr val="0070C0"/>
                    </a:solidFill>
                  </a:tcPr>
                </a:tc>
                <a:tc hMerge="1">
                  <a:txBody>
                    <a:bodyPr/>
                    <a:lstStyle/>
                    <a:p>
                      <a:endParaRPr lang="en-GB" sz="800" b="0" dirty="0"/>
                    </a:p>
                  </a:txBody>
                  <a:tcPr anchor="ctr">
                    <a:solidFill>
                      <a:srgbClr val="0070C0"/>
                    </a:solidFill>
                  </a:tcPr>
                </a:tc>
                <a:tc hMerge="1">
                  <a:txBody>
                    <a:bodyPr/>
                    <a:lstStyle/>
                    <a:p>
                      <a:endParaRPr lang="en-GB" sz="800" b="0" dirty="0"/>
                    </a:p>
                  </a:txBody>
                  <a:tcPr anchor="ctr">
                    <a:solidFill>
                      <a:srgbClr val="0070C0"/>
                    </a:solidFill>
                  </a:tcPr>
                </a:tc>
                <a:tc>
                  <a:txBody>
                    <a:bodyPr/>
                    <a:lstStyle/>
                    <a:p>
                      <a:endParaRPr lang="en-GB" sz="800" b="0"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bg2">
                              <a:lumMod val="10000"/>
                            </a:schemeClr>
                          </a:solidFill>
                        </a:rPr>
                        <a:t>PMSE</a:t>
                      </a:r>
                    </a:p>
                  </a:txBody>
                  <a:tcPr anchor="ctr">
                    <a:solidFill>
                      <a:srgbClr val="0070C0"/>
                    </a:solidFill>
                  </a:tcPr>
                </a:tc>
                <a:tc hMerge="1">
                  <a:txBody>
                    <a:bodyPr/>
                    <a:lstStyle/>
                    <a:p>
                      <a:endParaRPr lang="en-GB" sz="800" b="0" dirty="0"/>
                    </a:p>
                  </a:txBody>
                  <a:tcPr anchor="ctr"/>
                </a:tc>
                <a:tc>
                  <a:txBody>
                    <a:bodyPr/>
                    <a:lstStyle/>
                    <a:p>
                      <a:endParaRPr lang="en-GB" sz="800" b="0" dirty="0"/>
                    </a:p>
                  </a:txBody>
                  <a:tcPr anchor="ct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solidFill>
                            <a:schemeClr val="bg2">
                              <a:lumMod val="10000"/>
                            </a:schemeClr>
                          </a:solidFill>
                        </a:rPr>
                        <a:t>PMSE</a:t>
                      </a:r>
                    </a:p>
                  </a:txBody>
                  <a:tcPr anchor="ctr">
                    <a:solidFill>
                      <a:srgbClr val="0070C0"/>
                    </a:solidFill>
                  </a:tcPr>
                </a:tc>
                <a:tc hMerge="1">
                  <a:txBody>
                    <a:bodyPr/>
                    <a:lstStyle/>
                    <a:p>
                      <a:endParaRPr lang="en-GB" sz="800" b="0" dirty="0"/>
                    </a:p>
                  </a:txBody>
                  <a:tcPr anchor="ctr"/>
                </a:tc>
                <a:tc hMerge="1">
                  <a:txBody>
                    <a:bodyPr/>
                    <a:lstStyle/>
                    <a:p>
                      <a:endParaRPr lang="en-GB" sz="800" b="0" dirty="0"/>
                    </a:p>
                  </a:txBody>
                  <a:tcPr anchor="ctr"/>
                </a:tc>
                <a:tc gridSpan="3">
                  <a:txBody>
                    <a:bodyPr/>
                    <a:lstStyle/>
                    <a:p>
                      <a:pPr algn="ctr"/>
                      <a:r>
                        <a:rPr lang="en-GB" sz="800" b="0" dirty="0">
                          <a:solidFill>
                            <a:schemeClr val="bg1"/>
                          </a:solidFill>
                        </a:rPr>
                        <a:t>Fixed links</a:t>
                      </a:r>
                    </a:p>
                  </a:txBody>
                  <a:tcPr anchor="ctr">
                    <a:solidFill>
                      <a:srgbClr val="002060"/>
                    </a:solidFill>
                  </a:tcPr>
                </a:tc>
                <a:tc hMerge="1">
                  <a:txBody>
                    <a:bodyPr/>
                    <a:lstStyle/>
                    <a:p>
                      <a:endParaRPr lang="en-GB" sz="800" b="0" dirty="0"/>
                    </a:p>
                  </a:txBody>
                  <a:tcPr anchor="ctr">
                    <a:solidFill>
                      <a:srgbClr val="002060"/>
                    </a:solidFill>
                  </a:tcPr>
                </a:tc>
                <a:tc hMerge="1">
                  <a:txBody>
                    <a:bodyPr/>
                    <a:lstStyle/>
                    <a:p>
                      <a:endParaRPr lang="en-GB" sz="800" b="0" dirty="0"/>
                    </a:p>
                  </a:txBody>
                  <a:tcPr anchor="ctr">
                    <a:solidFill>
                      <a:srgbClr val="002060"/>
                    </a:solidFill>
                  </a:tcPr>
                </a:tc>
                <a:extLst>
                  <a:ext uri="{0D108BD9-81ED-4DB2-BD59-A6C34878D82A}">
                    <a16:rowId xmlns:a16="http://schemas.microsoft.com/office/drawing/2014/main" xmlns="" val="10003"/>
                  </a:ext>
                </a:extLst>
              </a:tr>
              <a:tr h="407730">
                <a:tc gridSpan="20">
                  <a:txBody>
                    <a:bodyPr/>
                    <a:lstStyle/>
                    <a:p>
                      <a:pPr algn="ctr"/>
                      <a:r>
                        <a:rPr lang="en-GB" sz="1100" b="0" dirty="0">
                          <a:solidFill>
                            <a:schemeClr val="bg2">
                              <a:lumMod val="10000"/>
                            </a:schemeClr>
                          </a:solidFill>
                        </a:rPr>
                        <a:t>MOD</a:t>
                      </a:r>
                    </a:p>
                  </a:txBody>
                  <a:tcPr anchor="ctr">
                    <a:solidFill>
                      <a:srgbClr val="F7941D"/>
                    </a:solidFill>
                  </a:tcPr>
                </a:tc>
                <a:tc hMerge="1">
                  <a:txBody>
                    <a:bodyPr/>
                    <a:lstStyle/>
                    <a:p>
                      <a:endParaRPr lang="en-GB" sz="800" b="0" dirty="0"/>
                    </a:p>
                  </a:txBody>
                  <a:tcPr>
                    <a:solidFill>
                      <a:srgbClr val="F7941D"/>
                    </a:solidFill>
                  </a:tcPr>
                </a:tc>
                <a:tc hMerge="1">
                  <a:txBody>
                    <a:bodyPr/>
                    <a:lstStyle/>
                    <a:p>
                      <a:endParaRPr lang="en-GB" sz="800" b="0"/>
                    </a:p>
                  </a:txBody>
                  <a:tcPr>
                    <a:solidFill>
                      <a:srgbClr val="F7941D"/>
                    </a:solidFill>
                  </a:tcPr>
                </a:tc>
                <a:tc hMerge="1">
                  <a:txBody>
                    <a:bodyPr/>
                    <a:lstStyle/>
                    <a:p>
                      <a:endParaRPr lang="en-GB" sz="800" b="0"/>
                    </a:p>
                  </a:txBody>
                  <a:tcPr>
                    <a:solidFill>
                      <a:srgbClr val="F7941D"/>
                    </a:solidFill>
                  </a:tcPr>
                </a:tc>
                <a:tc hMerge="1">
                  <a:txBody>
                    <a:bodyPr/>
                    <a:lstStyle/>
                    <a:p>
                      <a:endParaRPr lang="en-GB" sz="800" b="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a:p>
                  </a:txBody>
                  <a:tcPr>
                    <a:solidFill>
                      <a:srgbClr val="F7941D"/>
                    </a:solidFill>
                  </a:tcPr>
                </a:tc>
                <a:tc hMerge="1">
                  <a:txBody>
                    <a:bodyPr/>
                    <a:lstStyle/>
                    <a:p>
                      <a:endParaRPr lang="en-GB" sz="800" b="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extLst>
                  <a:ext uri="{0D108BD9-81ED-4DB2-BD59-A6C34878D82A}">
                    <a16:rowId xmlns:a16="http://schemas.microsoft.com/office/drawing/2014/main" xmlns="" val="10004"/>
                  </a:ext>
                </a:extLst>
              </a:tr>
              <a:tr h="407730">
                <a:tc grid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bg2">
                              <a:lumMod val="10000"/>
                            </a:schemeClr>
                          </a:solidFill>
                        </a:rPr>
                        <a:t>Wi-Fi indoor and outdoor fixed and mobile</a:t>
                      </a:r>
                    </a:p>
                  </a:txBody>
                  <a:tcPr anchor="ctr">
                    <a:solidFill>
                      <a:srgbClr val="00B0F0"/>
                    </a:solidFill>
                  </a:tcPr>
                </a:tc>
                <a:tc hMerge="1">
                  <a:txBody>
                    <a:bodyPr/>
                    <a:lstStyle/>
                    <a:p>
                      <a:endParaRPr lang="en-GB" sz="800" b="0" dirty="0"/>
                    </a:p>
                  </a:txBody>
                  <a:tcPr>
                    <a:solidFill>
                      <a:srgbClr val="00B0F0"/>
                    </a:solidFill>
                  </a:tcPr>
                </a:tc>
                <a:tc hMerge="1">
                  <a:txBody>
                    <a:bodyPr/>
                    <a:lstStyle/>
                    <a:p>
                      <a:endParaRPr lang="en-GB" sz="800" b="0"/>
                    </a:p>
                  </a:txBody>
                  <a:tcPr>
                    <a:solidFill>
                      <a:srgbClr val="00B0F0"/>
                    </a:solidFill>
                  </a:tcPr>
                </a:tc>
                <a:tc hMerge="1">
                  <a:txBody>
                    <a:bodyPr/>
                    <a:lstStyle/>
                    <a:p>
                      <a:endParaRPr lang="en-GB" sz="800" b="0"/>
                    </a:p>
                  </a:txBody>
                  <a:tcPr>
                    <a:solidFill>
                      <a:srgbClr val="00B0F0"/>
                    </a:solidFill>
                  </a:tcPr>
                </a:tc>
                <a:tc hMerge="1">
                  <a:txBody>
                    <a:bodyPr/>
                    <a:lstStyle/>
                    <a:p>
                      <a:endParaRPr lang="en-GB" sz="800" b="0"/>
                    </a:p>
                  </a:txBody>
                  <a:tcPr>
                    <a:solidFill>
                      <a:srgbClr val="00B0F0"/>
                    </a:solidFill>
                  </a:tcPr>
                </a:tc>
                <a:tc hMerge="1">
                  <a:txBody>
                    <a:bodyPr/>
                    <a:lstStyle/>
                    <a:p>
                      <a:endParaRPr lang="en-GB" sz="800" b="0" dirty="0"/>
                    </a:p>
                  </a:txBody>
                  <a:tcPr>
                    <a:solidFill>
                      <a:srgbClr val="00B0F0"/>
                    </a:solidFill>
                  </a:tcPr>
                </a:tc>
                <a:tc hMerge="1">
                  <a:txBody>
                    <a:bodyPr/>
                    <a:lstStyle/>
                    <a:p>
                      <a:endParaRPr lang="en-GB" sz="800" b="0"/>
                    </a:p>
                  </a:txBody>
                  <a:tcPr>
                    <a:solidFill>
                      <a:srgbClr val="00B0F0"/>
                    </a:solidFill>
                  </a:tcPr>
                </a:tc>
                <a:tc hMerge="1">
                  <a:txBody>
                    <a:bodyPr/>
                    <a:lstStyle/>
                    <a:p>
                      <a:endParaRPr lang="en-GB" sz="800" b="0"/>
                    </a:p>
                  </a:txBody>
                  <a:tcPr>
                    <a:solidFill>
                      <a:srgbClr val="00B0F0"/>
                    </a:solidFill>
                  </a:tcPr>
                </a:tc>
                <a:tc hMerge="1">
                  <a:txBody>
                    <a:bodyPr/>
                    <a:lstStyle/>
                    <a:p>
                      <a:endParaRPr lang="en-GB" sz="800" b="0" dirty="0"/>
                    </a:p>
                  </a:txBody>
                  <a:tcPr>
                    <a:solidFill>
                      <a:srgbClr val="00B0F0"/>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bg2">
                              <a:lumMod val="10000"/>
                            </a:schemeClr>
                          </a:solidFill>
                        </a:rPr>
                        <a:t>Wi-Fi indoor and outdoor </a:t>
                      </a:r>
                      <a:r>
                        <a:rPr lang="en-GB" sz="1100" dirty="0">
                          <a:solidFill>
                            <a:srgbClr val="FF0000"/>
                          </a:solidFill>
                        </a:rPr>
                        <a:t>fixed</a:t>
                      </a:r>
                    </a:p>
                  </a:txBody>
                  <a:tcPr anchor="ctr">
                    <a:solidFill>
                      <a:srgbClr val="00B0F0"/>
                    </a:solidFill>
                  </a:tcPr>
                </a:tc>
                <a:tc hMerge="1">
                  <a:txBody>
                    <a:bodyPr/>
                    <a:lstStyle/>
                    <a:p>
                      <a:endParaRPr lang="en-GB" sz="800" b="0" dirty="0"/>
                    </a:p>
                  </a:txBody>
                  <a:tcPr/>
                </a:tc>
                <a:tc hMerge="1">
                  <a:txBody>
                    <a:bodyPr/>
                    <a:lstStyle/>
                    <a:p>
                      <a:endParaRPr lang="en-GB" sz="800" b="0" dirty="0"/>
                    </a:p>
                  </a:txBody>
                  <a:tcPr/>
                </a:tc>
                <a:tc hMerge="1">
                  <a:txBody>
                    <a:bodyPr/>
                    <a:lstStyle/>
                    <a:p>
                      <a:endParaRPr lang="en-GB" sz="800" b="0" dirty="0"/>
                    </a:p>
                  </a:txBody>
                  <a:tcPr/>
                </a:tc>
                <a:tc hMerge="1">
                  <a:txBody>
                    <a:bodyPr/>
                    <a:lstStyle/>
                    <a:p>
                      <a:endParaRPr lang="en-GB" sz="800" b="0" dirty="0"/>
                    </a:p>
                  </a:txBody>
                  <a:tcPr/>
                </a:tc>
                <a:tc>
                  <a:txBody>
                    <a:bodyPr/>
                    <a:lstStyle/>
                    <a:p>
                      <a:r>
                        <a:rPr lang="en-GB" sz="700" b="0" dirty="0"/>
                        <a:t>Non-safety ITS</a:t>
                      </a:r>
                    </a:p>
                  </a:txBody>
                  <a:tcPr anchor="ctr">
                    <a:solidFill>
                      <a:schemeClr val="accent2">
                        <a:lumMod val="40000"/>
                        <a:lumOff val="60000"/>
                      </a:schemeClr>
                    </a:solidFill>
                  </a:tcPr>
                </a:tc>
                <a:tc>
                  <a:txBody>
                    <a:bodyPr/>
                    <a:lstStyle/>
                    <a:p>
                      <a:r>
                        <a:rPr lang="en-GB" sz="700" b="0" dirty="0"/>
                        <a:t>Safety ITS</a:t>
                      </a:r>
                    </a:p>
                  </a:txBody>
                  <a:tcPr anchor="ctr">
                    <a:solidFill>
                      <a:srgbClr val="CC3300"/>
                    </a:solidFill>
                  </a:tcPr>
                </a:tc>
                <a:tc>
                  <a:txBody>
                    <a:bodyPr/>
                    <a:lstStyle/>
                    <a:p>
                      <a:endParaRPr lang="en-GB" sz="800" b="0" dirty="0"/>
                    </a:p>
                  </a:txBody>
                  <a:tcPr anchor="ctr"/>
                </a:tc>
                <a:tc>
                  <a:txBody>
                    <a:bodyPr/>
                    <a:lstStyle/>
                    <a:p>
                      <a:endParaRPr lang="en-GB" sz="800" b="0" dirty="0"/>
                    </a:p>
                  </a:txBody>
                  <a:tcPr anchor="ctr"/>
                </a:tc>
                <a:tc>
                  <a:txBody>
                    <a:bodyPr/>
                    <a:lstStyle/>
                    <a:p>
                      <a:endParaRPr lang="en-GB" sz="800" b="0" dirty="0"/>
                    </a:p>
                  </a:txBody>
                  <a:tcPr anchor="ctr"/>
                </a:tc>
                <a:tc>
                  <a:txBody>
                    <a:bodyPr/>
                    <a:lstStyle/>
                    <a:p>
                      <a:endParaRPr lang="en-GB" sz="800" b="0" dirty="0"/>
                    </a:p>
                  </a:txBody>
                  <a:tcPr anchor="ctr"/>
                </a:tc>
                <a:extLst>
                  <a:ext uri="{0D108BD9-81ED-4DB2-BD59-A6C34878D82A}">
                    <a16:rowId xmlns:a16="http://schemas.microsoft.com/office/drawing/2014/main" xmlns="" val="10005"/>
                  </a:ext>
                </a:extLst>
              </a:tr>
              <a:tr h="407730">
                <a:tc grid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2">
                            <a:lumMod val="10000"/>
                          </a:schemeClr>
                        </a:solidFill>
                      </a:endParaRPr>
                    </a:p>
                  </a:txBody>
                  <a:tcPr anchor="c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FF0000"/>
                          </a:solidFill>
                        </a:rPr>
                        <a:t>Short Range Devices (SRD)</a:t>
                      </a:r>
                    </a:p>
                  </a:txBody>
                  <a:tcPr anchor="ctr">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sz="700" b="0" dirty="0"/>
                    </a:p>
                  </a:txBody>
                  <a:tcPr anchor="ctr">
                    <a:solidFill>
                      <a:schemeClr val="accent2">
                        <a:lumMod val="40000"/>
                        <a:lumOff val="60000"/>
                      </a:schemeClr>
                    </a:solidFill>
                  </a:tcPr>
                </a:tc>
                <a:tc>
                  <a:txBody>
                    <a:bodyPr/>
                    <a:lstStyle/>
                    <a:p>
                      <a:endParaRPr lang="en-GB" sz="700" b="0" dirty="0"/>
                    </a:p>
                  </a:txBody>
                  <a:tcPr anchor="ctr">
                    <a:solidFill>
                      <a:schemeClr val="bg1"/>
                    </a:solidFill>
                  </a:tcPr>
                </a:tc>
                <a:tc>
                  <a:txBody>
                    <a:bodyPr/>
                    <a:lstStyle/>
                    <a:p>
                      <a:r>
                        <a:rPr lang="en-GB" sz="800" b="0" dirty="0">
                          <a:solidFill>
                            <a:schemeClr val="tx1"/>
                          </a:solidFill>
                        </a:rPr>
                        <a:t>New ITS band</a:t>
                      </a:r>
                    </a:p>
                  </a:txBody>
                  <a:tcPr anchor="ctr">
                    <a:solidFill>
                      <a:schemeClr val="bg1">
                        <a:lumMod val="65000"/>
                      </a:schemeClr>
                    </a:solidFill>
                  </a:tcPr>
                </a:tc>
                <a:tc>
                  <a:txBody>
                    <a:bodyPr/>
                    <a:lstStyle/>
                    <a:p>
                      <a:endParaRPr lang="en-GB" sz="800" b="0" dirty="0"/>
                    </a:p>
                  </a:txBody>
                  <a:tcPr anchor="ctr"/>
                </a:tc>
                <a:tc>
                  <a:txBody>
                    <a:bodyPr/>
                    <a:lstStyle/>
                    <a:p>
                      <a:endParaRPr lang="en-GB" sz="800" b="0" dirty="0"/>
                    </a:p>
                  </a:txBody>
                  <a:tcPr anchor="ctr"/>
                </a:tc>
                <a:tc>
                  <a:txBody>
                    <a:bodyPr/>
                    <a:lstStyle/>
                    <a:p>
                      <a:endParaRPr lang="en-GB" sz="800" b="0" dirty="0"/>
                    </a:p>
                  </a:txBody>
                  <a:tcPr anchor="ctr"/>
                </a:tc>
                <a:extLst>
                  <a:ext uri="{0D108BD9-81ED-4DB2-BD59-A6C34878D82A}">
                    <a16:rowId xmlns:a16="http://schemas.microsoft.com/office/drawing/2014/main" xmlns="" val="3189921291"/>
                  </a:ext>
                </a:extLst>
              </a:tr>
            </a:tbl>
          </a:graphicData>
        </a:graphic>
      </p:graphicFrame>
      <p:sp>
        <p:nvSpPr>
          <p:cNvPr id="3" name="Rectangular Callout 2"/>
          <p:cNvSpPr/>
          <p:nvPr/>
        </p:nvSpPr>
        <p:spPr bwMode="auto">
          <a:xfrm>
            <a:off x="307975" y="1776111"/>
            <a:ext cx="1682749" cy="442035"/>
          </a:xfrm>
          <a:prstGeom prst="wedgeRectCallout">
            <a:avLst>
              <a:gd name="adj1" fmla="val 126158"/>
              <a:gd name="adj2" fmla="val 90423"/>
            </a:avLst>
          </a:prstGeom>
          <a:solidFill>
            <a:schemeClr val="bg1"/>
          </a:solidFill>
          <a:ln w="19050" cap="flat" cmpd="sng" algn="ctr">
            <a:noFill/>
            <a:prstDash val="solid"/>
            <a:round/>
            <a:headEnd type="none" w="med" len="med"/>
            <a:tailEnd type="triangle" w="lg" len="med"/>
          </a:ln>
          <a:effectLst>
            <a:softEdge rad="12700"/>
          </a:effec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200" dirty="0">
                <a:solidFill>
                  <a:schemeClr val="bg2">
                    <a:lumMod val="10000"/>
                  </a:schemeClr>
                </a:solidFill>
              </a:rPr>
              <a:t>Feeder links, N-GSO, used by </a:t>
            </a:r>
            <a:r>
              <a:rPr lang="en-GB" sz="1200" dirty="0" err="1">
                <a:solidFill>
                  <a:schemeClr val="bg2">
                    <a:lumMod val="10000"/>
                  </a:schemeClr>
                </a:solidFill>
              </a:rPr>
              <a:t>Globalstar</a:t>
            </a:r>
            <a:endParaRPr kumimoji="0" lang="en-GB" sz="1200" b="0" i="0" u="none" strike="noStrike" cap="none" normalizeH="0" baseline="0" dirty="0">
              <a:ln>
                <a:noFill/>
              </a:ln>
              <a:solidFill>
                <a:schemeClr val="bg2">
                  <a:lumMod val="10000"/>
                </a:schemeClr>
              </a:solidFill>
              <a:effectLst/>
            </a:endParaRPr>
          </a:p>
        </p:txBody>
      </p:sp>
      <p:sp>
        <p:nvSpPr>
          <p:cNvPr id="12" name="Rectangular Callout 11"/>
          <p:cNvSpPr/>
          <p:nvPr/>
        </p:nvSpPr>
        <p:spPr bwMode="auto">
          <a:xfrm>
            <a:off x="7129356" y="4340654"/>
            <a:ext cx="1718969" cy="380480"/>
          </a:xfrm>
          <a:prstGeom prst="wedgeRectCallout">
            <a:avLst>
              <a:gd name="adj1" fmla="val -82863"/>
              <a:gd name="adj2" fmla="val 109870"/>
            </a:avLst>
          </a:prstGeom>
          <a:solidFill>
            <a:schemeClr val="bg1"/>
          </a:solidFill>
          <a:ln w="19050" cap="flat" cmpd="sng" algn="ctr">
            <a:noFill/>
            <a:prstDash val="solid"/>
            <a:round/>
            <a:headEnd type="none" w="med" len="med"/>
            <a:tailEnd type="triangle" w="lg" len="med"/>
          </a:ln>
          <a:effectLst>
            <a:softEdge rad="31750"/>
          </a:effec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000" dirty="0">
                <a:solidFill>
                  <a:schemeClr val="bg2">
                    <a:lumMod val="10000"/>
                  </a:schemeClr>
                </a:solidFill>
              </a:rPr>
              <a:t>GSO satellites. More heavily used above 5850</a:t>
            </a:r>
            <a:endParaRPr kumimoji="0" lang="en-GB" sz="1000" b="0" i="0" u="none" strike="noStrike" cap="none" normalizeH="0" baseline="0" dirty="0">
              <a:ln>
                <a:noFill/>
              </a:ln>
              <a:solidFill>
                <a:schemeClr val="bg2">
                  <a:lumMod val="10000"/>
                </a:schemeClr>
              </a:solidFill>
              <a:effectLst/>
            </a:endParaRPr>
          </a:p>
        </p:txBody>
      </p:sp>
      <p:sp>
        <p:nvSpPr>
          <p:cNvPr id="15" name="Rectangular Callout 14"/>
          <p:cNvSpPr/>
          <p:nvPr/>
        </p:nvSpPr>
        <p:spPr bwMode="auto">
          <a:xfrm>
            <a:off x="4283076" y="1739759"/>
            <a:ext cx="1682749" cy="257369"/>
          </a:xfrm>
          <a:prstGeom prst="wedgeRectCallout">
            <a:avLst>
              <a:gd name="adj1" fmla="val 89932"/>
              <a:gd name="adj2" fmla="val 214544"/>
            </a:avLst>
          </a:prstGeom>
          <a:solidFill>
            <a:schemeClr val="bg1"/>
          </a:solidFill>
          <a:ln w="19050" cap="flat" cmpd="sng" algn="ctr">
            <a:noFill/>
            <a:prstDash val="solid"/>
            <a:round/>
            <a:headEnd type="none" w="med" len="med"/>
            <a:tailEnd type="triangle" w="lg" len="med"/>
          </a:ln>
          <a:effectLst>
            <a:softEdge rad="12700"/>
          </a:effec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200" dirty="0">
                <a:solidFill>
                  <a:schemeClr val="bg2">
                    <a:lumMod val="10000"/>
                  </a:schemeClr>
                </a:solidFill>
              </a:rPr>
              <a:t>SARs/</a:t>
            </a:r>
            <a:endParaRPr kumimoji="0" lang="en-GB" sz="1400" b="0" i="0" u="none" strike="noStrike" cap="none" normalizeH="0" baseline="0" dirty="0">
              <a:ln>
                <a:noFill/>
              </a:ln>
              <a:solidFill>
                <a:schemeClr val="bg2">
                  <a:lumMod val="10000"/>
                </a:schemeClr>
              </a:solidFill>
              <a:effectLst/>
            </a:endParaRPr>
          </a:p>
        </p:txBody>
      </p:sp>
    </p:spTree>
    <p:extLst>
      <p:ext uri="{BB962C8B-B14F-4D97-AF65-F5344CB8AC3E}">
        <p14:creationId xmlns:p14="http://schemas.microsoft.com/office/powerpoint/2010/main" val="139060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descr="C:\Users\uidw7846\AppData\Local\Microsoft\Windows\Temporary Internet Files\Content.IE5\JH33XX2H\Continental_PP_V2X-Communic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33" y="1796874"/>
            <a:ext cx="4092251" cy="223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Foliennummernplatzhalter 4"/>
          <p:cNvSpPr>
            <a:spLocks noGrp="1"/>
          </p:cNvSpPr>
          <p:nvPr>
            <p:ph type="sldNum" sz="quarter" idx="10"/>
          </p:nvPr>
        </p:nvSpPr>
        <p:spPr bwMode="auto">
          <a:xfrm>
            <a:off x="3486150" y="5854378"/>
            <a:ext cx="2171700" cy="2308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spAutoFit/>
          </a:bodyPr>
          <a:lstStyle>
            <a:lvl1pPr>
              <a:defRPr sz="1050">
                <a:solidFill>
                  <a:schemeClr val="tx1"/>
                </a:solidFill>
                <a:latin typeface="Arial" panose="020B0604020202020204" pitchFamily="34" charset="0"/>
                <a:cs typeface="Arial" panose="020B0604020202020204" pitchFamily="34" charset="0"/>
              </a:defRPr>
            </a:lvl1pPr>
            <a:lvl2pPr marL="557213" indent="-214313">
              <a:defRPr sz="1050">
                <a:solidFill>
                  <a:schemeClr val="tx1"/>
                </a:solidFill>
                <a:latin typeface="Arial" panose="020B0604020202020204" pitchFamily="34" charset="0"/>
                <a:cs typeface="Arial" panose="020B0604020202020204" pitchFamily="34" charset="0"/>
              </a:defRPr>
            </a:lvl2pPr>
            <a:lvl3pPr marL="857250" indent="-171450">
              <a:defRPr sz="1050">
                <a:solidFill>
                  <a:schemeClr val="tx1"/>
                </a:solidFill>
                <a:latin typeface="Arial" panose="020B0604020202020204" pitchFamily="34" charset="0"/>
                <a:cs typeface="Arial" panose="020B0604020202020204" pitchFamily="34" charset="0"/>
              </a:defRPr>
            </a:lvl3pPr>
            <a:lvl4pPr marL="1200150" indent="-171450">
              <a:defRPr sz="1050">
                <a:solidFill>
                  <a:schemeClr val="tx1"/>
                </a:solidFill>
                <a:latin typeface="Arial" panose="020B0604020202020204" pitchFamily="34" charset="0"/>
                <a:cs typeface="Arial" panose="020B0604020202020204" pitchFamily="34" charset="0"/>
              </a:defRPr>
            </a:lvl4pPr>
            <a:lvl5pPr marL="1543050" indent="-171450">
              <a:defRPr sz="105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9pPr>
          </a:lstStyle>
          <a:p>
            <a:pPr algn="l"/>
            <a:fld id="{8C29AB18-B91D-451A-9854-F1F519927066}" type="slidenum">
              <a:rPr lang="de-DE" altLang="en-US" smtClean="0"/>
              <a:pPr algn="l"/>
              <a:t>8</a:t>
            </a:fld>
            <a:endParaRPr lang="de-DE" altLang="en-US"/>
          </a:p>
        </p:txBody>
      </p:sp>
      <p:pic>
        <p:nvPicPr>
          <p:cNvPr id="12"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3" y="4437374"/>
            <a:ext cx="4449899" cy="183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p:cNvSpPr txBox="1">
            <a:spLocks/>
          </p:cNvSpPr>
          <p:nvPr/>
        </p:nvSpPr>
        <p:spPr bwMode="auto">
          <a:xfrm>
            <a:off x="4710426" y="1546407"/>
            <a:ext cx="4352687" cy="4828634"/>
          </a:xfrm>
          <a:prstGeom prst="rect">
            <a:avLst/>
          </a:prstGeom>
          <a:noFill/>
          <a:ln>
            <a:noFill/>
          </a:ln>
          <a:extLst/>
        </p:spPr>
        <p:txBody>
          <a:bodyPr lIns="0" rIns="0"/>
          <a:lstStyle>
            <a:lvl1pPr marL="342900" indent="-342900" algn="l" rtl="0" eaLnBrk="1" fontAlgn="base" hangingPunct="1">
              <a:spcBef>
                <a:spcPct val="20000"/>
              </a:spcBef>
              <a:spcAft>
                <a:spcPct val="0"/>
              </a:spcAft>
              <a:buSzPct val="60000"/>
              <a:buFontTx/>
              <a:buBlip>
                <a:blip r:embed="rId4"/>
              </a:buBlip>
              <a:defRPr sz="2400">
                <a:solidFill>
                  <a:srgbClr val="07264F"/>
                </a:solidFill>
                <a:latin typeface="+mn-lt"/>
                <a:ea typeface="+mn-ea"/>
                <a:cs typeface="+mn-cs"/>
              </a:defRPr>
            </a:lvl1pPr>
            <a:lvl2pPr marL="949325" indent="-371475" algn="l" rtl="0" eaLnBrk="1" fontAlgn="base" hangingPunct="1">
              <a:spcBef>
                <a:spcPct val="20000"/>
              </a:spcBef>
              <a:spcAft>
                <a:spcPct val="0"/>
              </a:spcAft>
              <a:buSzPct val="60000"/>
              <a:buFontTx/>
              <a:buBlip>
                <a:blip r:embed="rId4"/>
              </a:buBlip>
              <a:defRPr sz="2000">
                <a:solidFill>
                  <a:srgbClr val="07264F"/>
                </a:solidFill>
                <a:latin typeface="+mn-lt"/>
              </a:defRPr>
            </a:lvl2pPr>
            <a:lvl3pPr marL="1423988" indent="-282575" algn="l" rtl="0" eaLnBrk="1" fontAlgn="base" hangingPunct="1">
              <a:spcBef>
                <a:spcPct val="20000"/>
              </a:spcBef>
              <a:spcAft>
                <a:spcPct val="0"/>
              </a:spcAft>
              <a:buSzPct val="60000"/>
              <a:buFontTx/>
              <a:buBlip>
                <a:blip r:embed="rId4"/>
              </a:buBlip>
              <a:defRPr sz="2000">
                <a:solidFill>
                  <a:srgbClr val="07264F"/>
                </a:solidFill>
                <a:latin typeface="+mn-lt"/>
              </a:defRPr>
            </a:lvl3pPr>
            <a:lvl4pPr marL="1911350" indent="-295275" algn="l" rtl="0" eaLnBrk="1" fontAlgn="base" hangingPunct="1">
              <a:spcBef>
                <a:spcPct val="20000"/>
              </a:spcBef>
              <a:spcAft>
                <a:spcPct val="0"/>
              </a:spcAft>
              <a:buSzPct val="60000"/>
              <a:buFontTx/>
              <a:buBlip>
                <a:blip r:embed="rId4"/>
              </a:buBlip>
              <a:defRPr>
                <a:solidFill>
                  <a:srgbClr val="07264F"/>
                </a:solidFill>
                <a:latin typeface="+mn-lt"/>
              </a:defRPr>
            </a:lvl4pPr>
            <a:lvl5pPr marL="2668588" indent="-385763" algn="l" rtl="0" eaLnBrk="1" fontAlgn="base" hangingPunct="1">
              <a:spcBef>
                <a:spcPct val="20000"/>
              </a:spcBef>
              <a:spcAft>
                <a:spcPct val="0"/>
              </a:spcAft>
              <a:buSzPct val="60000"/>
              <a:buFontTx/>
              <a:buBlip>
                <a:blip r:embed="rId4"/>
              </a:buBlip>
              <a:defRPr>
                <a:solidFill>
                  <a:srgbClr val="07264F"/>
                </a:solidFill>
                <a:latin typeface="+mn-lt"/>
              </a:defRPr>
            </a:lvl5pPr>
            <a:lvl6pPr marL="3125788" indent="-385763" algn="l" rtl="0" eaLnBrk="1" fontAlgn="base" hangingPunct="1">
              <a:spcBef>
                <a:spcPct val="20000"/>
              </a:spcBef>
              <a:spcAft>
                <a:spcPct val="0"/>
              </a:spcAft>
              <a:buSzPct val="60000"/>
              <a:buBlip>
                <a:blip r:embed="rId5"/>
              </a:buBlip>
              <a:defRPr>
                <a:solidFill>
                  <a:srgbClr val="07264F"/>
                </a:solidFill>
                <a:latin typeface="+mn-lt"/>
              </a:defRPr>
            </a:lvl6pPr>
            <a:lvl7pPr marL="3582988" indent="-385763" algn="l" rtl="0" eaLnBrk="1" fontAlgn="base" hangingPunct="1">
              <a:spcBef>
                <a:spcPct val="20000"/>
              </a:spcBef>
              <a:spcAft>
                <a:spcPct val="0"/>
              </a:spcAft>
              <a:buSzPct val="60000"/>
              <a:buBlip>
                <a:blip r:embed="rId5"/>
              </a:buBlip>
              <a:defRPr>
                <a:solidFill>
                  <a:srgbClr val="07264F"/>
                </a:solidFill>
                <a:latin typeface="+mn-lt"/>
              </a:defRPr>
            </a:lvl7pPr>
            <a:lvl8pPr marL="4040188" indent="-385763" algn="l" rtl="0" eaLnBrk="1" fontAlgn="base" hangingPunct="1">
              <a:spcBef>
                <a:spcPct val="20000"/>
              </a:spcBef>
              <a:spcAft>
                <a:spcPct val="0"/>
              </a:spcAft>
              <a:buSzPct val="60000"/>
              <a:buBlip>
                <a:blip r:embed="rId5"/>
              </a:buBlip>
              <a:defRPr>
                <a:solidFill>
                  <a:srgbClr val="07264F"/>
                </a:solidFill>
                <a:latin typeface="+mn-lt"/>
              </a:defRPr>
            </a:lvl8pPr>
            <a:lvl9pPr marL="4497388" indent="-385763" algn="l" rtl="0" eaLnBrk="1" fontAlgn="base" hangingPunct="1">
              <a:spcBef>
                <a:spcPct val="20000"/>
              </a:spcBef>
              <a:spcAft>
                <a:spcPct val="0"/>
              </a:spcAft>
              <a:buSzPct val="60000"/>
              <a:buBlip>
                <a:blip r:embed="rId5"/>
              </a:buBlip>
              <a:defRPr>
                <a:solidFill>
                  <a:srgbClr val="07264F"/>
                </a:solidFill>
                <a:latin typeface="+mn-lt"/>
              </a:defRPr>
            </a:lvl9pPr>
          </a:lstStyle>
          <a:p>
            <a:pPr marL="0" indent="0">
              <a:buNone/>
              <a:defRPr/>
            </a:pPr>
            <a:r>
              <a:rPr lang="en-GB" sz="1800" dirty="0">
                <a:solidFill>
                  <a:srgbClr val="7030A0"/>
                </a:solidFill>
              </a:rPr>
              <a:t>ITS Spectrum and Characteristics:</a:t>
            </a:r>
          </a:p>
          <a:p>
            <a:pPr marL="0" indent="0">
              <a:buNone/>
              <a:defRPr/>
            </a:pPr>
            <a:r>
              <a:rPr lang="en-GB" sz="1350" dirty="0">
                <a:solidFill>
                  <a:srgbClr val="7030A0"/>
                </a:solidFill>
              </a:rPr>
              <a:t>5.9 GHz </a:t>
            </a:r>
            <a:r>
              <a:rPr lang="en-GB" sz="1350" dirty="0">
                <a:solidFill>
                  <a:srgbClr val="7030A0"/>
                </a:solidFill>
                <a:latin typeface="Wingdings"/>
                <a:ea typeface="Wingdings"/>
                <a:cs typeface="Wingdings"/>
                <a:sym typeface="Wingdings"/>
              </a:rPr>
              <a:t> </a:t>
            </a:r>
            <a:r>
              <a:rPr lang="en-GB" sz="1350" dirty="0">
                <a:solidFill>
                  <a:srgbClr val="7030A0"/>
                </a:solidFill>
              </a:rPr>
              <a:t>None Line-of-sight 300-1000m</a:t>
            </a:r>
          </a:p>
          <a:p>
            <a:pPr marL="0" indent="0">
              <a:buNone/>
              <a:defRPr/>
            </a:pPr>
            <a:r>
              <a:rPr lang="en-GB" sz="1350" dirty="0">
                <a:solidFill>
                  <a:srgbClr val="7030A0"/>
                </a:solidFill>
              </a:rPr>
              <a:t>63 GHz  </a:t>
            </a:r>
            <a:r>
              <a:rPr lang="en-GB" sz="1350" dirty="0">
                <a:solidFill>
                  <a:srgbClr val="7030A0"/>
                </a:solidFill>
                <a:latin typeface="Wingdings"/>
                <a:ea typeface="Wingdings"/>
                <a:cs typeface="Wingdings"/>
                <a:sym typeface="Wingdings"/>
              </a:rPr>
              <a:t> </a:t>
            </a:r>
            <a:r>
              <a:rPr lang="en-GB" sz="1350" dirty="0">
                <a:solidFill>
                  <a:srgbClr val="7030A0"/>
                </a:solidFill>
                <a:sym typeface="Wingdings"/>
              </a:rPr>
              <a:t>Line-of-sight &gt; 100m</a:t>
            </a:r>
            <a:endParaRPr lang="en-GB" sz="1350" dirty="0">
              <a:solidFill>
                <a:srgbClr val="7030A0"/>
              </a:solidFill>
            </a:endParaRPr>
          </a:p>
          <a:p>
            <a:pPr marL="0" indent="0">
              <a:buNone/>
              <a:defRPr/>
            </a:pPr>
            <a:endParaRPr lang="en-GB" sz="1800" dirty="0">
              <a:solidFill>
                <a:srgbClr val="7030A0"/>
              </a:solidFill>
            </a:endParaRPr>
          </a:p>
          <a:p>
            <a:pPr marL="0" indent="0">
              <a:buNone/>
              <a:defRPr/>
            </a:pPr>
            <a:r>
              <a:rPr lang="en-GB" sz="1800" dirty="0">
                <a:solidFill>
                  <a:srgbClr val="7030A0"/>
                </a:solidFill>
              </a:rPr>
              <a:t>UK/European Spectrum regulations</a:t>
            </a:r>
          </a:p>
          <a:p>
            <a:pPr marL="0" indent="0">
              <a:buNone/>
              <a:defRPr/>
            </a:pPr>
            <a:r>
              <a:rPr lang="en-GB" sz="1800" dirty="0">
                <a:solidFill>
                  <a:srgbClr val="7030A0"/>
                </a:solidFill>
              </a:rPr>
              <a:t>Mandatory</a:t>
            </a:r>
          </a:p>
          <a:p>
            <a:pPr fontAlgn="auto">
              <a:defRPr/>
            </a:pPr>
            <a:r>
              <a:rPr lang="en-GB" sz="1200" dirty="0">
                <a:solidFill>
                  <a:srgbClr val="7030A0"/>
                </a:solidFill>
              </a:rPr>
              <a:t>5875-5905 MHz, EC decision 2008/671/CE and ECC decision ECC/DEC/(08)01, for </a:t>
            </a:r>
            <a:r>
              <a:rPr lang="en-US" sz="1200" dirty="0">
                <a:solidFill>
                  <a:srgbClr val="7030A0"/>
                </a:solidFill>
              </a:rPr>
              <a:t>safety-related ITS application, a.k.a. Cooperative ITS (C-ITS) and vehicle-to-x communications (V2X)</a:t>
            </a:r>
          </a:p>
          <a:p>
            <a:pPr marL="0" indent="0" fontAlgn="auto">
              <a:buNone/>
              <a:defRPr/>
            </a:pPr>
            <a:r>
              <a:rPr lang="en-GB" sz="1800" dirty="0">
                <a:solidFill>
                  <a:srgbClr val="7030A0"/>
                </a:solidFill>
              </a:rPr>
              <a:t>Optional</a:t>
            </a:r>
            <a:endParaRPr lang="en-US" sz="1800" dirty="0">
              <a:solidFill>
                <a:srgbClr val="7030A0"/>
              </a:solidFill>
            </a:endParaRPr>
          </a:p>
          <a:p>
            <a:pPr fontAlgn="auto">
              <a:defRPr/>
            </a:pPr>
            <a:r>
              <a:rPr lang="en-GB" sz="1200" dirty="0">
                <a:solidFill>
                  <a:srgbClr val="7030A0"/>
                </a:solidFill>
              </a:rPr>
              <a:t>5855-5875 MHz, ECC recommendation ECC/REC/(08)01, for non-safety ITS applications shared with SRD/ISM</a:t>
            </a:r>
            <a:endParaRPr lang="nl-NL" sz="1200" dirty="0">
              <a:solidFill>
                <a:srgbClr val="7030A0"/>
              </a:solidFill>
            </a:endParaRPr>
          </a:p>
          <a:p>
            <a:pPr fontAlgn="auto">
              <a:defRPr/>
            </a:pPr>
            <a:r>
              <a:rPr lang="en-GB" sz="1200" dirty="0">
                <a:solidFill>
                  <a:srgbClr val="7030A0"/>
                </a:solidFill>
              </a:rPr>
              <a:t>5905-5925 MHz, </a:t>
            </a:r>
            <a:r>
              <a:rPr lang="en-GB" sz="1200">
                <a:solidFill>
                  <a:srgbClr val="7030A0"/>
                </a:solidFill>
              </a:rPr>
              <a:t>ECC Decision </a:t>
            </a:r>
            <a:r>
              <a:rPr lang="en-GB" sz="1200" dirty="0">
                <a:solidFill>
                  <a:srgbClr val="7030A0"/>
                </a:solidFill>
              </a:rPr>
              <a:t>ECC/DEC/(08)01, as extension band for ITS </a:t>
            </a:r>
            <a:endParaRPr lang="nl-NL" sz="1200" dirty="0">
              <a:solidFill>
                <a:srgbClr val="7030A0"/>
              </a:solidFill>
            </a:endParaRPr>
          </a:p>
          <a:p>
            <a:pPr fontAlgn="auto">
              <a:defRPr/>
            </a:pPr>
            <a:r>
              <a:rPr lang="en-GB" sz="1200" dirty="0">
                <a:solidFill>
                  <a:srgbClr val="7030A0"/>
                </a:solidFill>
              </a:rPr>
              <a:t>62-64 GHz, ECC decision ECC/DEC/(09)01</a:t>
            </a:r>
            <a:r>
              <a:rPr lang="nl-NL" sz="1200" dirty="0">
                <a:solidFill>
                  <a:srgbClr val="7030A0"/>
                </a:solidFill>
              </a:rPr>
              <a:t> </a:t>
            </a:r>
          </a:p>
          <a:p>
            <a:pPr marL="0" indent="0">
              <a:buNone/>
              <a:defRPr/>
            </a:pPr>
            <a:r>
              <a:rPr lang="en-GB" sz="1800" dirty="0">
                <a:solidFill>
                  <a:srgbClr val="7030A0"/>
                </a:solidFill>
              </a:rPr>
              <a:t>Possible Global Harmonisation (WRC-19)</a:t>
            </a:r>
          </a:p>
          <a:p>
            <a:pPr fontAlgn="auto">
              <a:defRPr/>
            </a:pPr>
            <a:r>
              <a:rPr lang="en-GB" sz="1200" dirty="0">
                <a:solidFill>
                  <a:srgbClr val="7030A0"/>
                </a:solidFill>
              </a:rPr>
              <a:t>Agenda Item 1.12 looking at possible harmonisation in the 5875-5925 MHz and the 62-64 GHz ranges</a:t>
            </a:r>
            <a:endParaRPr lang="en-US" sz="1200" dirty="0">
              <a:solidFill>
                <a:srgbClr val="7030A0"/>
              </a:solidFill>
            </a:endParaRPr>
          </a:p>
          <a:p>
            <a:pPr marL="0" indent="0" fontAlgn="auto">
              <a:buNone/>
              <a:defRPr/>
            </a:pPr>
            <a:endParaRPr lang="en-GB" sz="1350" dirty="0">
              <a:solidFill>
                <a:srgbClr val="FF0000"/>
              </a:solidFill>
            </a:endParaRPr>
          </a:p>
          <a:p>
            <a:pPr marL="0" indent="0" fontAlgn="auto">
              <a:buNone/>
              <a:defRPr/>
            </a:pPr>
            <a:endParaRPr lang="en-GB" sz="1050" dirty="0"/>
          </a:p>
        </p:txBody>
      </p:sp>
      <p:sp>
        <p:nvSpPr>
          <p:cNvPr id="8" name="Rectangle 2"/>
          <p:cNvSpPr txBox="1">
            <a:spLocks noChangeArrowheads="1"/>
          </p:cNvSpPr>
          <p:nvPr/>
        </p:nvSpPr>
        <p:spPr bwMode="auto">
          <a:xfrm>
            <a:off x="444499" y="909114"/>
            <a:ext cx="6648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GB" altLang="en-US" kern="0" dirty="0"/>
              <a:t>ITS and urban rail</a:t>
            </a:r>
          </a:p>
        </p:txBody>
      </p:sp>
    </p:spTree>
    <p:extLst>
      <p:ext uri="{BB962C8B-B14F-4D97-AF65-F5344CB8AC3E}">
        <p14:creationId xmlns:p14="http://schemas.microsoft.com/office/powerpoint/2010/main" val="325401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Foliennummernplatzhalter 4"/>
          <p:cNvSpPr>
            <a:spLocks noGrp="1"/>
          </p:cNvSpPr>
          <p:nvPr>
            <p:ph type="sldNum" sz="quarter" idx="10"/>
          </p:nvPr>
        </p:nvSpPr>
        <p:spPr bwMode="auto">
          <a:xfrm>
            <a:off x="3486150" y="5854378"/>
            <a:ext cx="2171700" cy="2308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spAutoFit/>
          </a:bodyPr>
          <a:lstStyle>
            <a:lvl1pPr>
              <a:defRPr sz="1050">
                <a:solidFill>
                  <a:schemeClr val="tx1"/>
                </a:solidFill>
                <a:latin typeface="Arial" panose="020B0604020202020204" pitchFamily="34" charset="0"/>
                <a:cs typeface="Arial" panose="020B0604020202020204" pitchFamily="34" charset="0"/>
              </a:defRPr>
            </a:lvl1pPr>
            <a:lvl2pPr marL="557213" indent="-214313">
              <a:defRPr sz="1050">
                <a:solidFill>
                  <a:schemeClr val="tx1"/>
                </a:solidFill>
                <a:latin typeface="Arial" panose="020B0604020202020204" pitchFamily="34" charset="0"/>
                <a:cs typeface="Arial" panose="020B0604020202020204" pitchFamily="34" charset="0"/>
              </a:defRPr>
            </a:lvl2pPr>
            <a:lvl3pPr marL="857250" indent="-171450">
              <a:defRPr sz="1050">
                <a:solidFill>
                  <a:schemeClr val="tx1"/>
                </a:solidFill>
                <a:latin typeface="Arial" panose="020B0604020202020204" pitchFamily="34" charset="0"/>
                <a:cs typeface="Arial" panose="020B0604020202020204" pitchFamily="34" charset="0"/>
              </a:defRPr>
            </a:lvl3pPr>
            <a:lvl4pPr marL="1200150" indent="-171450">
              <a:defRPr sz="1050">
                <a:solidFill>
                  <a:schemeClr val="tx1"/>
                </a:solidFill>
                <a:latin typeface="Arial" panose="020B0604020202020204" pitchFamily="34" charset="0"/>
                <a:cs typeface="Arial" panose="020B0604020202020204" pitchFamily="34" charset="0"/>
              </a:defRPr>
            </a:lvl4pPr>
            <a:lvl5pPr marL="1543050" indent="-171450">
              <a:defRPr sz="105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9pPr>
          </a:lstStyle>
          <a:p>
            <a:pPr algn="l"/>
            <a:fld id="{8C29AB18-B91D-451A-9854-F1F519927066}" type="slidenum">
              <a:rPr lang="de-DE" altLang="en-US" smtClean="0"/>
              <a:pPr algn="l"/>
              <a:t>9</a:t>
            </a:fld>
            <a:endParaRPr lang="de-DE" altLang="en-US"/>
          </a:p>
        </p:txBody>
      </p:sp>
      <p:sp>
        <p:nvSpPr>
          <p:cNvPr id="13" name="Titel 1"/>
          <p:cNvSpPr txBox="1">
            <a:spLocks/>
          </p:cNvSpPr>
          <p:nvPr/>
        </p:nvSpPr>
        <p:spPr bwMode="auto">
          <a:xfrm>
            <a:off x="5191672" y="5196903"/>
            <a:ext cx="387143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defRPr/>
            </a:pPr>
            <a:r>
              <a:rPr lang="en-US" sz="1500" kern="0" dirty="0">
                <a:solidFill>
                  <a:srgbClr val="7030A0"/>
                </a:solidFill>
              </a:rPr>
              <a:t>ITS network infrastructure being rolled out today by Highways England in projects on the M42 and A2/M2.  The A2/M2 project is part of a European connected corridor which runs thro’ to Germany. </a:t>
            </a:r>
            <a:endParaRPr lang="en-GB" sz="1500" kern="0" dirty="0">
              <a:solidFill>
                <a:srgbClr val="7030A0"/>
              </a:solidFill>
            </a:endParaRPr>
          </a:p>
        </p:txBody>
      </p:sp>
      <p:sp>
        <p:nvSpPr>
          <p:cNvPr id="15" name="Inhaltsplatzhalter 2"/>
          <p:cNvSpPr txBox="1">
            <a:spLocks/>
          </p:cNvSpPr>
          <p:nvPr/>
        </p:nvSpPr>
        <p:spPr bwMode="auto">
          <a:xfrm>
            <a:off x="86933" y="1518241"/>
            <a:ext cx="4452425" cy="2933903"/>
          </a:xfrm>
          <a:prstGeom prst="rect">
            <a:avLst/>
          </a:prstGeom>
          <a:noFill/>
          <a:ln>
            <a:noFill/>
            <a:headEnd/>
            <a:tailEnd/>
          </a:ln>
        </p:spPr>
        <p:style>
          <a:lnRef idx="0">
            <a:schemeClr val="accent6"/>
          </a:lnRef>
          <a:fillRef idx="3">
            <a:schemeClr val="accent6"/>
          </a:fillRef>
          <a:effectRef idx="3">
            <a:schemeClr val="accent6"/>
          </a:effectRef>
          <a:fontRef idx="minor">
            <a:schemeClr val="lt1"/>
          </a:fontRef>
        </p:style>
        <p:txBody>
          <a:bodyPr/>
          <a:lstStyle>
            <a:lvl1pPr marL="342900" indent="-342900" algn="l" rtl="0" eaLnBrk="1" fontAlgn="base" hangingPunct="1">
              <a:spcBef>
                <a:spcPts val="600"/>
              </a:spcBef>
              <a:spcAft>
                <a:spcPct val="0"/>
              </a:spcAft>
              <a:buFontTx/>
              <a:buBlip>
                <a:blip r:embed="rId2"/>
              </a:buBlip>
              <a:defRPr lang="de-DE" sz="2000" b="0" kern="1200" baseline="0" noProof="0" dirty="0" smtClean="0">
                <a:solidFill>
                  <a:srgbClr val="2E4A5A"/>
                </a:solidFill>
                <a:latin typeface="Adobe Heiti Std R" pitchFamily="34" charset="-128"/>
                <a:ea typeface="Adobe Heiti Std R" pitchFamily="34" charset="-128"/>
                <a:cs typeface="+mn-cs"/>
              </a:defRPr>
            </a:lvl1pPr>
            <a:lvl2pPr marL="800100" marR="0" indent="-342900" algn="l" defTabSz="914400" rtl="0" eaLnBrk="1" fontAlgn="auto" latinLnBrk="0" hangingPunct="1">
              <a:lnSpc>
                <a:spcPct val="100000"/>
              </a:lnSpc>
              <a:spcBef>
                <a:spcPts val="200"/>
              </a:spcBef>
              <a:spcAft>
                <a:spcPts val="0"/>
              </a:spcAft>
              <a:buClr>
                <a:srgbClr val="2E4A5A"/>
              </a:buClr>
              <a:buSzTx/>
              <a:buFont typeface="Arial" pitchFamily="34" charset="0"/>
              <a:buChar char="•"/>
              <a:tabLst/>
              <a:defRPr sz="2400" kern="1200" baseline="0">
                <a:solidFill>
                  <a:srgbClr val="2E4A5A"/>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350" dirty="0">
              <a:solidFill>
                <a:srgbClr val="7030A0"/>
              </a:solidFill>
              <a:latin typeface="+mn-lt"/>
            </a:endParaRPr>
          </a:p>
          <a:p>
            <a:endParaRPr lang="en-GB" sz="1350" dirty="0">
              <a:solidFill>
                <a:srgbClr val="7030A0"/>
              </a:solidFill>
              <a:latin typeface="+mn-lt"/>
            </a:endParaRPr>
          </a:p>
          <a:p>
            <a:r>
              <a:rPr lang="en-GB" sz="1350" dirty="0">
                <a:solidFill>
                  <a:srgbClr val="7030A0"/>
                </a:solidFill>
                <a:latin typeface="+mn-lt"/>
              </a:rPr>
              <a:t>COMPETING SPECTRUM USERS A BIG ISSUE </a:t>
            </a:r>
          </a:p>
          <a:p>
            <a:pPr lvl="1"/>
            <a:r>
              <a:rPr lang="en-GB" sz="1350" dirty="0">
                <a:solidFill>
                  <a:srgbClr val="7030A0"/>
                </a:solidFill>
              </a:rPr>
              <a:t>ITS Road vs Urban Rail </a:t>
            </a:r>
          </a:p>
          <a:p>
            <a:pPr lvl="1"/>
            <a:r>
              <a:rPr lang="en-GB" sz="1350" dirty="0">
                <a:solidFill>
                  <a:srgbClr val="7030A0"/>
                </a:solidFill>
              </a:rPr>
              <a:t>Wi-Fi vs ITS in 5.9GHz</a:t>
            </a:r>
          </a:p>
          <a:p>
            <a:pPr lvl="1"/>
            <a:r>
              <a:rPr lang="en-GB" sz="1350" dirty="0">
                <a:solidFill>
                  <a:srgbClr val="7030A0"/>
                </a:solidFill>
              </a:rPr>
              <a:t>V2X vs V2V communications</a:t>
            </a:r>
          </a:p>
          <a:p>
            <a:pPr lvl="1"/>
            <a:r>
              <a:rPr lang="en-GB" sz="1350" dirty="0">
                <a:solidFill>
                  <a:srgbClr val="7030A0"/>
                </a:solidFill>
              </a:rPr>
              <a:t>ITS technologies LTE V2X vs G5 802.11p</a:t>
            </a:r>
          </a:p>
          <a:p>
            <a:pPr lvl="1"/>
            <a:r>
              <a:rPr lang="en-GB" sz="1350" dirty="0">
                <a:solidFill>
                  <a:srgbClr val="7030A0"/>
                </a:solidFill>
              </a:rPr>
              <a:t>Demarcation between commercial and safety related ITS </a:t>
            </a:r>
          </a:p>
          <a:p>
            <a:pPr lvl="1"/>
            <a:r>
              <a:rPr lang="en-GB" sz="1350" dirty="0">
                <a:solidFill>
                  <a:srgbClr val="7030A0"/>
                </a:solidFill>
              </a:rPr>
              <a:t>Harmonisation, how much spectrum is needed? </a:t>
            </a:r>
          </a:p>
        </p:txBody>
      </p:sp>
      <p:pic>
        <p:nvPicPr>
          <p:cNvPr id="3" name="Picture 2" descr="TTC CLRV no. 4047 on Route 504, King &amp; Jarvis, Toronto | Flick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903" y="1731520"/>
            <a:ext cx="4008599" cy="2720624"/>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34" y="5066563"/>
            <a:ext cx="4733713" cy="141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hteck 184"/>
          <p:cNvSpPr/>
          <p:nvPr/>
        </p:nvSpPr>
        <p:spPr>
          <a:xfrm rot="5400000">
            <a:off x="426372" y="4703267"/>
            <a:ext cx="186771" cy="865649"/>
          </a:xfrm>
          <a:prstGeom prst="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900" dirty="0"/>
              <a:t>5.9 GHz</a:t>
            </a:r>
          </a:p>
        </p:txBody>
      </p:sp>
      <p:sp>
        <p:nvSpPr>
          <p:cNvPr id="18" name="Rechteck 184"/>
          <p:cNvSpPr/>
          <p:nvPr/>
        </p:nvSpPr>
        <p:spPr>
          <a:xfrm rot="5400000">
            <a:off x="1277799" y="4703263"/>
            <a:ext cx="186771" cy="865649"/>
          </a:xfrm>
          <a:prstGeom prst="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900" dirty="0"/>
              <a:t>64 GHz</a:t>
            </a:r>
          </a:p>
        </p:txBody>
      </p:sp>
      <p:sp>
        <p:nvSpPr>
          <p:cNvPr id="20" name="Rechteckige Legende 164"/>
          <p:cNvSpPr/>
          <p:nvPr/>
        </p:nvSpPr>
        <p:spPr>
          <a:xfrm>
            <a:off x="6932202" y="1628800"/>
            <a:ext cx="660192" cy="869651"/>
          </a:xfrm>
          <a:prstGeom prst="wedgeRectCallout">
            <a:avLst>
              <a:gd name="adj1" fmla="val -6685"/>
              <a:gd name="adj2" fmla="val 108960"/>
            </a:avLst>
          </a:prstGeom>
          <a:solidFill>
            <a:schemeClr val="bg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00" dirty="0">
                <a:solidFill>
                  <a:schemeClr val="tx1"/>
                </a:solidFill>
              </a:rPr>
              <a:t>Trams Road-ITS not Urban Rail ITS </a:t>
            </a:r>
          </a:p>
        </p:txBody>
      </p:sp>
      <p:sp>
        <p:nvSpPr>
          <p:cNvPr id="21" name="Rechteckige Legende 159"/>
          <p:cNvSpPr/>
          <p:nvPr/>
        </p:nvSpPr>
        <p:spPr>
          <a:xfrm>
            <a:off x="3802545" y="5034812"/>
            <a:ext cx="1095375" cy="403622"/>
          </a:xfrm>
          <a:prstGeom prst="wedgeRectCallout">
            <a:avLst>
              <a:gd name="adj1" fmla="val -109970"/>
              <a:gd name="adj2" fmla="val 28876"/>
            </a:avLst>
          </a:prstGeom>
          <a:solidFill>
            <a:schemeClr val="bg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00" dirty="0">
                <a:solidFill>
                  <a:schemeClr val="tx1"/>
                </a:solidFill>
              </a:rPr>
              <a:t>Bluetooth, Wi-Fi</a:t>
            </a:r>
          </a:p>
          <a:p>
            <a:pPr algn="ctr" eaLnBrk="1" hangingPunct="1">
              <a:defRPr/>
            </a:pPr>
            <a:r>
              <a:rPr lang="en-US" sz="900" dirty="0">
                <a:solidFill>
                  <a:schemeClr val="tx1"/>
                </a:solidFill>
              </a:rPr>
              <a:t>LTE-LAA, Multi-fire</a:t>
            </a:r>
          </a:p>
        </p:txBody>
      </p:sp>
      <p:sp>
        <p:nvSpPr>
          <p:cNvPr id="22" name="Rechteckige Legende 159"/>
          <p:cNvSpPr/>
          <p:nvPr/>
        </p:nvSpPr>
        <p:spPr>
          <a:xfrm>
            <a:off x="7789611" y="1781473"/>
            <a:ext cx="1095375" cy="403622"/>
          </a:xfrm>
          <a:prstGeom prst="wedgeRectCallout">
            <a:avLst>
              <a:gd name="adj1" fmla="val -66467"/>
              <a:gd name="adj2" fmla="val 143746"/>
            </a:avLst>
          </a:prstGeom>
          <a:solidFill>
            <a:schemeClr val="bg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00" dirty="0">
                <a:solidFill>
                  <a:schemeClr val="tx1"/>
                </a:solidFill>
              </a:rPr>
              <a:t>Bluetooth, Wi-Fi</a:t>
            </a:r>
          </a:p>
          <a:p>
            <a:pPr algn="ctr" eaLnBrk="1" hangingPunct="1">
              <a:defRPr/>
            </a:pPr>
            <a:r>
              <a:rPr lang="en-US" sz="900" dirty="0">
                <a:solidFill>
                  <a:schemeClr val="tx1"/>
                </a:solidFill>
              </a:rPr>
              <a:t>LTE-LAA, Multi-fire</a:t>
            </a:r>
          </a:p>
        </p:txBody>
      </p:sp>
      <p:sp>
        <p:nvSpPr>
          <p:cNvPr id="23" name="Rechteckige Legende 164"/>
          <p:cNvSpPr/>
          <p:nvPr/>
        </p:nvSpPr>
        <p:spPr>
          <a:xfrm>
            <a:off x="629272" y="5300588"/>
            <a:ext cx="585800" cy="222535"/>
          </a:xfrm>
          <a:prstGeom prst="wedgeRectCallout">
            <a:avLst>
              <a:gd name="adj1" fmla="val -6685"/>
              <a:gd name="adj2" fmla="val 108960"/>
            </a:avLst>
          </a:prstGeom>
          <a:solidFill>
            <a:schemeClr val="bg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00" dirty="0">
                <a:solidFill>
                  <a:schemeClr val="tx1"/>
                </a:solidFill>
              </a:rPr>
              <a:t>C-ITS</a:t>
            </a:r>
          </a:p>
        </p:txBody>
      </p:sp>
      <p:sp>
        <p:nvSpPr>
          <p:cNvPr id="25" name="Rechteck 184"/>
          <p:cNvSpPr/>
          <p:nvPr/>
        </p:nvSpPr>
        <p:spPr>
          <a:xfrm rot="5400000">
            <a:off x="5425481" y="1457075"/>
            <a:ext cx="186771" cy="865649"/>
          </a:xfrm>
          <a:prstGeom prst="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900" dirty="0"/>
              <a:t>5.9 GHz</a:t>
            </a:r>
          </a:p>
        </p:txBody>
      </p:sp>
      <p:sp>
        <p:nvSpPr>
          <p:cNvPr id="26" name="Rechteck 184"/>
          <p:cNvSpPr/>
          <p:nvPr/>
        </p:nvSpPr>
        <p:spPr>
          <a:xfrm rot="5400000">
            <a:off x="6291131" y="1457074"/>
            <a:ext cx="186771" cy="865649"/>
          </a:xfrm>
          <a:prstGeom prst="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900" dirty="0"/>
              <a:t>64 GHz</a:t>
            </a:r>
          </a:p>
        </p:txBody>
      </p:sp>
      <p:sp>
        <p:nvSpPr>
          <p:cNvPr id="17" name="Rectangle 2"/>
          <p:cNvSpPr txBox="1">
            <a:spLocks noChangeArrowheads="1"/>
          </p:cNvSpPr>
          <p:nvPr/>
        </p:nvSpPr>
        <p:spPr bwMode="auto">
          <a:xfrm>
            <a:off x="444499" y="909114"/>
            <a:ext cx="6648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GB" altLang="en-US" kern="0" dirty="0"/>
              <a:t>ITS and urban rail</a:t>
            </a:r>
          </a:p>
        </p:txBody>
      </p:sp>
    </p:spTree>
    <p:extLst>
      <p:ext uri="{BB962C8B-B14F-4D97-AF65-F5344CB8AC3E}">
        <p14:creationId xmlns:p14="http://schemas.microsoft.com/office/powerpoint/2010/main" val="294621331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1991</Words>
  <Application>Microsoft Office PowerPoint</Application>
  <PresentationFormat>On-screen Show (4:3)</PresentationFormat>
  <Paragraphs>377</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PowerPoint Presentation</vt:lpstr>
      <vt:lpstr>PowerPoint Presentation</vt:lpstr>
      <vt:lpstr>PowerPoint Presentation</vt:lpstr>
      <vt:lpstr>PowerPoint Presentation</vt:lpstr>
      <vt:lpstr> ITS studies and spectrum regulations</vt:lpstr>
      <vt:lpstr>5GHz spectrum allocation in UK</vt:lpstr>
      <vt:lpstr>PowerPoint Presentation</vt:lpstr>
      <vt:lpstr>PowerPoint Presentation</vt:lpstr>
      <vt:lpstr>EC Mandates</vt:lpstr>
      <vt:lpstr>Planned Output</vt:lpstr>
      <vt:lpstr>Technologies under Consideration</vt:lpstr>
      <vt:lpstr>Organisation &amp; Timeline</vt:lpstr>
      <vt:lpstr>Conclusions of draft CEPT Report 71 on ITS</vt:lpstr>
      <vt:lpstr>Conclusions of draft CEPT Report 71 on ITS</vt:lpstr>
      <vt:lpstr>Conclusions of draft CEPT Report 71 on ITS</vt:lpstr>
      <vt:lpstr>Conclusions of draft CEPT Report 71 on ITS</vt:lpstr>
      <vt:lpstr>Conclusions of draft CEPT Report 71 on ITS</vt:lpstr>
      <vt:lpstr>Conclusions of draft CEPT Report 71 on ITS</vt:lpstr>
      <vt:lpstr>Finally..</vt:lpstr>
    </vt:vector>
  </TitlesOfParts>
  <Manager>Thomas.Weilacher@BNetzA.de</Manager>
  <Company>CEPT/ECC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dc:title>
  <dc:subject>ITS at 5.9 GHz, current status</dc:subject>
  <dc:creator>Thomas.Weilacher@BNetzA.de</dc:creator>
  <cp:keywords>ECC Presentation</cp:keywords>
  <dc:description>20 September 2018, Copenhagen/Denmark</dc:description>
  <cp:lastModifiedBy>Vibeke Hansen</cp:lastModifiedBy>
  <cp:revision>391</cp:revision>
  <cp:lastPrinted>2013-09-04T13:15:59Z</cp:lastPrinted>
  <dcterms:created xsi:type="dcterms:W3CDTF">2011-06-28T16:48:17Z</dcterms:created>
  <dcterms:modified xsi:type="dcterms:W3CDTF">2019-04-08T08:08:22Z</dcterms:modified>
  <cp:contentStatus>final</cp:contentStatus>
</cp:coreProperties>
</file>